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63" r:id="rId3"/>
    <p:sldId id="257" r:id="rId4"/>
    <p:sldId id="264" r:id="rId5"/>
    <p:sldId id="260" r:id="rId6"/>
    <p:sldId id="259" r:id="rId7"/>
    <p:sldId id="265" r:id="rId8"/>
    <p:sldId id="266" r:id="rId9"/>
    <p:sldId id="267" r:id="rId10"/>
    <p:sldId id="268" r:id="rId11"/>
    <p:sldId id="25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雨霏 郑" initials="雨霏" lastIdx="12" clrIdx="0">
    <p:extLst>
      <p:ext uri="{19B8F6BF-5375-455C-9EA6-DF929625EA0E}">
        <p15:presenceInfo xmlns:p15="http://schemas.microsoft.com/office/powerpoint/2012/main" userId="564e2e16aa9f05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4060" autoAdjust="0"/>
  </p:normalViewPr>
  <p:slideViewPr>
    <p:cSldViewPr snapToGrid="0">
      <p:cViewPr varScale="1">
        <p:scale>
          <a:sx n="96" d="100"/>
          <a:sy n="96" d="100"/>
        </p:scale>
        <p:origin x="1956"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BDC96-5117-43AD-900D-4EE09D1E6CE0}"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44A3A-8103-4DCA-A76D-5A8BA5B0C182}" type="slidenum">
              <a:rPr lang="zh-CN" altLang="en-US" smtClean="0"/>
              <a:t>‹#›</a:t>
            </a:fld>
            <a:endParaRPr lang="zh-CN" altLang="en-US"/>
          </a:p>
        </p:txBody>
      </p:sp>
    </p:spTree>
    <p:extLst>
      <p:ext uri="{BB962C8B-B14F-4D97-AF65-F5344CB8AC3E}">
        <p14:creationId xmlns:p14="http://schemas.microsoft.com/office/powerpoint/2010/main" val="1857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all the listeners good afternoon, I am Yufei Zheng from Saito Laboratory. This is my title of my presentation today.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1</a:t>
            </a:fld>
            <a:endParaRPr lang="zh-CN" altLang="en-US"/>
          </a:p>
        </p:txBody>
      </p:sp>
    </p:spTree>
    <p:extLst>
      <p:ext uri="{BB962C8B-B14F-4D97-AF65-F5344CB8AC3E}">
        <p14:creationId xmlns:p14="http://schemas.microsoft.com/office/powerpoint/2010/main" val="427165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step, Shi‘s results after modifying are often different with expectation because the shape of folds will change after modifying.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in my current work, I change the parameter of physical simulation and remeshing so that I can hold the shape after modification.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future, I’d like to speed up this step, stabilize the shape and position</a:t>
            </a:r>
            <a:r>
              <a:rPr lang="zh-CN" altLang="en-US" dirty="0"/>
              <a:t> </a:t>
            </a:r>
            <a:r>
              <a:rPr lang="en-US" altLang="zh-CN" dirty="0"/>
              <a:t>of</a:t>
            </a:r>
            <a:r>
              <a:rPr lang="zh-CN" altLang="en-US" dirty="0"/>
              <a:t> </a:t>
            </a:r>
            <a:r>
              <a:rPr lang="en-US" altLang="zh-CN" dirty="0"/>
              <a:t>folds.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10</a:t>
            </a:fld>
            <a:endParaRPr lang="zh-CN" altLang="en-US"/>
          </a:p>
        </p:txBody>
      </p:sp>
    </p:spTree>
    <p:extLst>
      <p:ext uri="{BB962C8B-B14F-4D97-AF65-F5344CB8AC3E}">
        <p14:creationId xmlns:p14="http://schemas.microsoft.com/office/powerpoint/2010/main" val="258635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Currently, the paper on my current work with Shi has been accepted in this year's Cyberworlds 2019 as full paper.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The technical contribution I make is proposed and improved a sketch-based method to generate a realistic cloth image with detailed fold and</a:t>
            </a:r>
            <a:r>
              <a:rPr lang="zh-CN" altLang="en-US" sz="1200" dirty="0"/>
              <a:t> </a:t>
            </a:r>
            <a:r>
              <a:rPr lang="en-US" altLang="zh-CN" sz="1200" dirty="0"/>
              <a:t>get</a:t>
            </a:r>
            <a:r>
              <a:rPr lang="zh-CN" altLang="en-US" sz="1200" dirty="0"/>
              <a:t> </a:t>
            </a:r>
            <a:r>
              <a:rPr lang="en-US" altLang="zh-CN" sz="1200" dirty="0"/>
              <a:t>better results than basic method. </a:t>
            </a:r>
            <a:endParaRPr lang="zh-CN" altLang="en-US" sz="12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My goal is to make the folds with “Y” shapes that the folds will overlap each other like jeans and sleeves, where is no good solution in the current approach and I hope to make a numerical comparison with related real folds to be evaluation. </a:t>
            </a:r>
            <a:endParaRPr lang="zh-CN" altLang="en-US" sz="12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In the future, I’d like to solve the mesh smoothing problem in surface reconstruction, and let the folds can stay the same shape and position after modification methods.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This is the end of my presentation, thank you for your listening. </a:t>
            </a:r>
            <a:endParaRPr lang="zh-CN" altLang="en-US" sz="1200" dirty="0"/>
          </a:p>
          <a:p>
            <a:pPr algn="just"/>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11</a:t>
            </a:fld>
            <a:endParaRPr lang="zh-CN" altLang="en-US"/>
          </a:p>
        </p:txBody>
      </p:sp>
    </p:spTree>
    <p:extLst>
      <p:ext uri="{BB962C8B-B14F-4D97-AF65-F5344CB8AC3E}">
        <p14:creationId xmlns:p14="http://schemas.microsoft.com/office/powerpoint/2010/main" val="429227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several different between full 2D cloth images and realistic cloth images, especially the appearance of folds.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2D cloth images have unreal light and shade, usually use lines and color blocks instead of real wrinkles and the shape of them sometimes also unnatural. With realistic texture and shade, the realistic cloth images have variable folds shapes with real physical sense.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make a realistic image like on the right rather than the 2D cloth image on the left, the traditional methods to add the details of folds on the cloth model is hard to learn and use, difficult to get a correct result, and very time consuming.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2</a:t>
            </a:fld>
            <a:endParaRPr lang="zh-CN" altLang="en-US"/>
          </a:p>
        </p:txBody>
      </p:sp>
    </p:spTree>
    <p:extLst>
      <p:ext uri="{BB962C8B-B14F-4D97-AF65-F5344CB8AC3E}">
        <p14:creationId xmlns:p14="http://schemas.microsoft.com/office/powerpoint/2010/main" val="400422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traditional modeling method need to create a basic shape and then modify each plane one by one. It needs not only basic skills to use these software, but also knowledge of the quality of cloth and sewing patterns. </a:t>
            </a:r>
          </a:p>
          <a:p>
            <a:r>
              <a:rPr lang="en-US" altLang="zh-CN" dirty="0"/>
              <a:t>When using physical simulations to generate the folds, it is difficult to get a correct result with too many issues that need to be considered, like interaction of the fibrous, force between cloth and body, gravity, unnatural character’s action and so on.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3</a:t>
            </a:fld>
            <a:endParaRPr lang="zh-CN" altLang="en-US"/>
          </a:p>
        </p:txBody>
      </p:sp>
    </p:spTree>
    <p:extLst>
      <p:ext uri="{BB962C8B-B14F-4D97-AF65-F5344CB8AC3E}">
        <p14:creationId xmlns:p14="http://schemas.microsoft.com/office/powerpoint/2010/main" val="390780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Depend on these problems, my research propose and final goal is to </a:t>
            </a:r>
            <a:r>
              <a:rPr lang="en-US" altLang="zh-CN" dirty="0">
                <a:solidFill>
                  <a:schemeClr val="tx2"/>
                </a:solidFill>
              </a:rPr>
              <a:t>design and implement a method for generating realistic cloth images by sketching on the cloth model. Sketching makes the process concise. </a:t>
            </a:r>
            <a:r>
              <a:rPr lang="en-US" altLang="zh-CN" dirty="0"/>
              <a:t>As I only need to obtain realistic 2D pictures, it doesn’t need to consider the depth and height of folds. </a:t>
            </a:r>
            <a:endParaRPr lang="it-IT" altLang="zh-CN" dirty="0"/>
          </a:p>
          <a:p>
            <a:endParaRPr lang="en-US" altLang="zh-CN" dirty="0">
              <a:solidFill>
                <a:schemeClr val="tx2"/>
              </a:solidFill>
            </a:endParaRPr>
          </a:p>
          <a:p>
            <a:r>
              <a:rPr lang="en-US" altLang="zh-CN" dirty="0">
                <a:solidFill>
                  <a:schemeClr val="tx2"/>
                </a:solidFill>
              </a:rPr>
              <a:t>After </a:t>
            </a:r>
            <a:r>
              <a:rPr lang="it-IT" altLang="zh-CN" dirty="0"/>
              <a:t>input a cloth model and modifyng it with an initial statement is sketching on the model, like the red curves on the left, the user can get the result of the realistic folded surface image.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4</a:t>
            </a:fld>
            <a:endParaRPr lang="zh-CN" altLang="en-US"/>
          </a:p>
        </p:txBody>
      </p:sp>
    </p:spTree>
    <p:extLst>
      <p:ext uri="{BB962C8B-B14F-4D97-AF65-F5344CB8AC3E}">
        <p14:creationId xmlns:p14="http://schemas.microsoft.com/office/powerpoint/2010/main" val="285703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introduce some related works. </a:t>
            </a:r>
            <a:r>
              <a:rPr lang="en-US" altLang="zh-CN" dirty="0" err="1"/>
              <a:t>Foldsketch</a:t>
            </a:r>
            <a:r>
              <a:rPr lang="en-US" altLang="zh-CN" dirty="0"/>
              <a:t> is a sketch-based method by Li with </a:t>
            </a:r>
            <a:r>
              <a:rPr lang="en-US" altLang="zh-CN" sz="1200" dirty="0"/>
              <a:t>limits to the areas that can be drawn and the folds’ shapes.</a:t>
            </a:r>
            <a:r>
              <a:rPr lang="zh-CN" altLang="en-US" sz="1200" dirty="0"/>
              <a:t> </a:t>
            </a:r>
            <a:endParaRPr lang="en-US" altLang="zh-CN" sz="1200" dirty="0"/>
          </a:p>
          <a:p>
            <a:r>
              <a:rPr lang="en-US" altLang="zh-CN" sz="1200" dirty="0" err="1"/>
              <a:t>Bendsketch</a:t>
            </a:r>
            <a:r>
              <a:rPr lang="en-US" altLang="zh-CN" sz="1200" dirty="0"/>
              <a:t> </a:t>
            </a:r>
            <a:r>
              <a:rPr lang="en-US" altLang="zh-CN" dirty="0"/>
              <a:t>allows the user to get the whole model directly by sketching but </a:t>
            </a:r>
            <a:r>
              <a:rPr lang="en-US" altLang="zh-CN" sz="1200" dirty="0"/>
              <a:t>enough knowledge of pattern and drawing is required. </a:t>
            </a:r>
          </a:p>
          <a:p>
            <a:r>
              <a:rPr lang="en-US" altLang="zh-CN" dirty="0"/>
              <a:t>The next method is based on machine learning.  </a:t>
            </a:r>
            <a:r>
              <a:rPr lang="en-US" altLang="zh-CN" sz="1200" dirty="0"/>
              <a:t>It only can generate the model of cloth that the style is already existing in the database. </a:t>
            </a:r>
          </a:p>
          <a:p>
            <a:r>
              <a:rPr lang="en-US" altLang="zh-CN" dirty="0"/>
              <a:t>But all of these sketch-based methods is focus on making 3D models but not realistic images.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5</a:t>
            </a:fld>
            <a:endParaRPr lang="zh-CN" altLang="en-US"/>
          </a:p>
        </p:txBody>
      </p:sp>
    </p:spTree>
    <p:extLst>
      <p:ext uri="{BB962C8B-B14F-4D97-AF65-F5344CB8AC3E}">
        <p14:creationId xmlns:p14="http://schemas.microsoft.com/office/powerpoint/2010/main" val="4011908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Shi’s work, another sketch-based method, is focusing on making realistic cloth images. In the preprocessing, the user can generate the modification result of the initial state of the cloth model. </a:t>
            </a:r>
          </a:p>
          <a:p>
            <a:r>
              <a:rPr lang="en-US" altLang="zh-CN" dirty="0"/>
              <a:t>After sketching on the model, the method will have a mesh reconstruction and smoothing. </a:t>
            </a:r>
          </a:p>
          <a:p>
            <a:r>
              <a:rPr lang="en-US" altLang="zh-CN" dirty="0"/>
              <a:t>Doing some final state modifying, then the user can get a realistic cloth image.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6</a:t>
            </a:fld>
            <a:endParaRPr lang="zh-CN" altLang="en-US"/>
          </a:p>
        </p:txBody>
      </p:sp>
    </p:spTree>
    <p:extLst>
      <p:ext uri="{BB962C8B-B14F-4D97-AF65-F5344CB8AC3E}">
        <p14:creationId xmlns:p14="http://schemas.microsoft.com/office/powerpoint/2010/main" val="243065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Compared with other related methods, this sketch-based method focuses on producing a realistic image of folds, so it pays less attention to the height of the folds and more to the shape of the folds, </a:t>
            </a:r>
            <a:r>
              <a:rPr lang="en-US" altLang="zh-CN" sz="1200" dirty="0"/>
              <a:t>has more freedom where the user can sketch and more freedom in the shape of folds that can be generated. So I select this method as a basic work.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p>
          <a:p>
            <a:r>
              <a:rPr lang="en-US" altLang="zh-CN" dirty="0"/>
              <a:t>Now I will introduce my idea of the experimental process, which is an improvement and innovation based on Shi’s method.</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7</a:t>
            </a:fld>
            <a:endParaRPr lang="zh-CN" altLang="en-US"/>
          </a:p>
        </p:txBody>
      </p:sp>
    </p:spTree>
    <p:extLst>
      <p:ext uri="{BB962C8B-B14F-4D97-AF65-F5344CB8AC3E}">
        <p14:creationId xmlns:p14="http://schemas.microsoft.com/office/powerpoint/2010/main" val="71885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preprocessing step, Shi doesn’t allow the user to change the parameter. </a:t>
            </a:r>
          </a:p>
          <a:p>
            <a:r>
              <a:rPr lang="en-US" altLang="zh-CN" dirty="0"/>
              <a:t>But in my work, I introduce remeshing and smoothing method, and the user can change time interval in physical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process breaks down when the mesh is complex so in the future I need to make it more stable. </a:t>
            </a:r>
            <a:endParaRPr lang="zh-CN" altLang="en-US" dirty="0"/>
          </a:p>
          <a:p>
            <a:r>
              <a:rPr lang="en-US" altLang="zh-CN" dirty="0"/>
              <a:t>Now the simulation is only with gravity, I’d like to introduce more customized initial physical states like winds, different direction gravity and rotation.</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8</a:t>
            </a:fld>
            <a:endParaRPr lang="zh-CN" altLang="en-US"/>
          </a:p>
        </p:txBody>
      </p:sp>
    </p:spTree>
    <p:extLst>
      <p:ext uri="{BB962C8B-B14F-4D97-AF65-F5344CB8AC3E}">
        <p14:creationId xmlns:p14="http://schemas.microsoft.com/office/powerpoint/2010/main" val="383049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step, Shi only allows the user to add folds only with a fixed height and the shape is not so good-looking.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my current work, the user can make folds with variable height determined by input pen pressure with improved constraint </a:t>
            </a:r>
            <a:r>
              <a:rPr lang="en-US" altLang="zh-CN" dirty="0" err="1"/>
              <a:t>Taubin</a:t>
            </a:r>
            <a:r>
              <a:rPr lang="en-US" altLang="zh-CN" dirty="0"/>
              <a:t> smoothing.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future, I’d like to introduce the deleting folds method, and solve the problem of rugged folds after smoothing because of the reconstruction. </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9</a:t>
            </a:fld>
            <a:endParaRPr lang="zh-CN" altLang="en-US"/>
          </a:p>
        </p:txBody>
      </p:sp>
    </p:spTree>
    <p:extLst>
      <p:ext uri="{BB962C8B-B14F-4D97-AF65-F5344CB8AC3E}">
        <p14:creationId xmlns:p14="http://schemas.microsoft.com/office/powerpoint/2010/main" val="125778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56593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71195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11"/>
          </p:nvPr>
        </p:nvSpPr>
        <p:spPr>
          <a:xfrm>
            <a:off x="581192" y="5951810"/>
            <a:ext cx="5922209" cy="365125"/>
          </a:xfrm>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061708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0258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068473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3029048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272513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1283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72356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2019/9/18</a:t>
            </a:fld>
            <a:endParaRPr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110929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9D73E6A-BB94-4C3A-809C-5E4F5CAEBABF}" type="datetimeFigureOut">
              <a:rPr lang="zh-CN" altLang="en-US" smtClean="0"/>
              <a:t>2019/9/18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85721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19D73E6A-BB94-4C3A-809C-5E4F5CAEBABF}" type="datetimeFigureOut">
              <a:rPr lang="zh-CN" altLang="en-US" smtClean="0"/>
              <a:t>2019/9/18</a:t>
            </a:fld>
            <a:endParaRPr lang="zh-CN" alt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EA0DAFE4-D351-4CE4-BD55-1ED7E9E34457}" type="slidenum">
              <a:rPr lang="zh-CN" altLang="en-US" smtClean="0"/>
              <a:t>‹#›</a:t>
            </a:fld>
            <a:endParaRPr lang="zh-CN"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26545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DAA65-1B95-4564-B87C-27DE5994682E}"/>
              </a:ext>
            </a:extLst>
          </p:cNvPr>
          <p:cNvSpPr>
            <a:spLocks noGrp="1"/>
          </p:cNvSpPr>
          <p:nvPr>
            <p:ph type="ctrTitle"/>
          </p:nvPr>
        </p:nvSpPr>
        <p:spPr>
          <a:xfrm>
            <a:off x="416386" y="861236"/>
            <a:ext cx="8376739" cy="2001033"/>
          </a:xfrm>
          <a:effectLst>
            <a:innerShdw blurRad="63500" dist="50800" dir="13500000">
              <a:prstClr val="black">
                <a:alpha val="0"/>
              </a:prstClr>
            </a:innerShdw>
          </a:effectLst>
        </p:spPr>
        <p:txBody>
          <a:bodyPr>
            <a:noAutofit/>
          </a:bodyPr>
          <a:lstStyle/>
          <a:p>
            <a:pPr algn="ctr"/>
            <a:r>
              <a:rPr lang="en-US" altLang="zh-CN" sz="4300" cap="small" dirty="0">
                <a:effectLst>
                  <a:outerShdw blurRad="50800" dist="50800" dir="5400000" sx="101000" sy="101000" algn="ctr" rotWithShape="0">
                    <a:srgbClr val="000000">
                      <a:alpha val="0"/>
                    </a:srgbClr>
                  </a:outerShdw>
                </a:effectLst>
                <a:latin typeface="Gill Sans MT" panose="020B0502020104020203" pitchFamily="34" charset="0"/>
              </a:rPr>
              <a:t>Interactive Sketch-based Method for Generating Realistic Cloth</a:t>
            </a:r>
            <a:r>
              <a:rPr lang="en-US" altLang="zh-CN" sz="4300" cap="small" dirty="0">
                <a:effectLst>
                  <a:outerShdw blurRad="50800" dist="50800" dir="5400000" sx="101000" sy="101000" algn="ctr" rotWithShape="0">
                    <a:srgbClr val="000000">
                      <a:alpha val="20000"/>
                    </a:srgbClr>
                  </a:outerShdw>
                </a:effectLst>
                <a:latin typeface="Gill Sans MT" panose="020B0502020104020203" pitchFamily="34" charset="0"/>
              </a:rPr>
              <a:t> </a:t>
            </a:r>
            <a:r>
              <a:rPr lang="en-US" altLang="zh-CN" sz="4300" cap="small" dirty="0">
                <a:effectLst>
                  <a:outerShdw blurRad="50800" dist="50800" dir="5400000" sx="101000" sy="101000" algn="ctr" rotWithShape="0">
                    <a:srgbClr val="000000">
                      <a:alpha val="0"/>
                    </a:srgbClr>
                  </a:outerShdw>
                </a:effectLst>
                <a:latin typeface="Gill Sans MT" panose="020B0502020104020203" pitchFamily="34" charset="0"/>
              </a:rPr>
              <a:t>Graphics from 3D Model</a:t>
            </a:r>
            <a:endParaRPr lang="zh-CN" altLang="en-US" sz="4300" cap="small" dirty="0">
              <a:effectLst>
                <a:outerShdw blurRad="50800" dist="50800" dir="5400000" sx="101000" sy="101000" algn="ctr" rotWithShape="0">
                  <a:srgbClr val="000000">
                    <a:alpha val="0"/>
                  </a:srgbClr>
                </a:outerShdw>
              </a:effectLst>
              <a:latin typeface="Gill Sans MT" panose="020B0502020104020203" pitchFamily="34" charset="0"/>
            </a:endParaRPr>
          </a:p>
        </p:txBody>
      </p:sp>
      <p:sp>
        <p:nvSpPr>
          <p:cNvPr id="3" name="副标题 2">
            <a:extLst>
              <a:ext uri="{FF2B5EF4-FFF2-40B4-BE49-F238E27FC236}">
                <a16:creationId xmlns:a16="http://schemas.microsoft.com/office/drawing/2014/main" id="{A721D318-4D5D-457D-BA84-357ADE5FB5F5}"/>
              </a:ext>
            </a:extLst>
          </p:cNvPr>
          <p:cNvSpPr>
            <a:spLocks noGrp="1"/>
          </p:cNvSpPr>
          <p:nvPr>
            <p:ph type="subTitle" idx="1"/>
          </p:nvPr>
        </p:nvSpPr>
        <p:spPr>
          <a:xfrm>
            <a:off x="573056" y="3258880"/>
            <a:ext cx="7989752" cy="2998380"/>
          </a:xfrm>
        </p:spPr>
        <p:txBody>
          <a:bodyPr vert="horz" lIns="91440" tIns="45720" rIns="91440" bIns="45720" rtlCol="0" anchor="b">
            <a:normAutofit/>
          </a:bodyPr>
          <a:lstStyle/>
          <a:p>
            <a:pPr algn="ctr">
              <a:spcBef>
                <a:spcPct val="0"/>
              </a:spcBef>
            </a:pPr>
            <a:r>
              <a:rPr lang="en-US" altLang="zh-CN" sz="2500" cap="none" dirty="0">
                <a:solidFill>
                  <a:schemeClr val="bg1"/>
                </a:solidFill>
                <a:latin typeface="+mj-lt"/>
                <a:ea typeface="+mj-ea"/>
                <a:cs typeface="+mj-cs"/>
              </a:rPr>
              <a:t>Tokyo Institute of Technology, School of Computing</a:t>
            </a:r>
          </a:p>
          <a:p>
            <a:pPr algn="ctr">
              <a:spcBef>
                <a:spcPct val="0"/>
              </a:spcBef>
            </a:pPr>
            <a:r>
              <a:rPr lang="en-US" altLang="zh-CN" sz="2500" cap="none" dirty="0">
                <a:solidFill>
                  <a:schemeClr val="bg1"/>
                </a:solidFill>
              </a:rPr>
              <a:t>Saito Laboratory</a:t>
            </a:r>
            <a:endParaRPr lang="zh-CN" altLang="en-US" sz="2500" cap="none" dirty="0">
              <a:solidFill>
                <a:schemeClr val="bg1"/>
              </a:solidFill>
            </a:endParaRPr>
          </a:p>
          <a:p>
            <a:pPr algn="ctr">
              <a:spcBef>
                <a:spcPct val="0"/>
              </a:spcBef>
            </a:pPr>
            <a:endParaRPr lang="en-US" altLang="zh-CN" sz="3000" cap="none" dirty="0">
              <a:solidFill>
                <a:schemeClr val="bg1"/>
              </a:solidFill>
              <a:latin typeface="+mj-lt"/>
              <a:ea typeface="+mj-ea"/>
              <a:cs typeface="+mj-cs"/>
            </a:endParaRPr>
          </a:p>
          <a:p>
            <a:pPr algn="ctr">
              <a:spcBef>
                <a:spcPct val="0"/>
              </a:spcBef>
            </a:pPr>
            <a:r>
              <a:rPr lang="en-US" altLang="zh-CN" sz="3500" cap="none" dirty="0">
                <a:solidFill>
                  <a:schemeClr val="bg1"/>
                </a:solidFill>
                <a:latin typeface="Consolas" panose="020B0609020204030204" pitchFamily="49" charset="0"/>
                <a:ea typeface="+mj-ea"/>
                <a:cs typeface="+mj-cs"/>
              </a:rPr>
              <a:t>18M38311</a:t>
            </a:r>
            <a:r>
              <a:rPr lang="en-US" altLang="zh-CN" sz="3500" cap="none" dirty="0">
                <a:solidFill>
                  <a:schemeClr val="bg1"/>
                </a:solidFill>
                <a:latin typeface="+mj-lt"/>
                <a:ea typeface="+mj-ea"/>
                <a:cs typeface="+mj-cs"/>
              </a:rPr>
              <a:t> </a:t>
            </a:r>
          </a:p>
          <a:p>
            <a:pPr algn="ctr">
              <a:spcBef>
                <a:spcPct val="0"/>
              </a:spcBef>
            </a:pPr>
            <a:r>
              <a:rPr lang="en-US" altLang="zh-CN" sz="3500" cap="none" dirty="0">
                <a:solidFill>
                  <a:schemeClr val="bg1"/>
                </a:solidFill>
                <a:latin typeface="+mj-lt"/>
                <a:ea typeface="+mj-ea"/>
                <a:cs typeface="+mj-cs"/>
              </a:rPr>
              <a:t>Yufei Zheng</a:t>
            </a:r>
          </a:p>
        </p:txBody>
      </p:sp>
    </p:spTree>
    <p:extLst>
      <p:ext uri="{BB962C8B-B14F-4D97-AF65-F5344CB8AC3E}">
        <p14:creationId xmlns:p14="http://schemas.microsoft.com/office/powerpoint/2010/main" val="15675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Processing Method</a:t>
            </a:r>
            <a:endParaRPr lang="zh-CN" altLang="en-US" sz="3500" cap="small" dirty="0"/>
          </a:p>
        </p:txBody>
      </p:sp>
      <p:sp>
        <p:nvSpPr>
          <p:cNvPr id="22" name="内容占位符 2">
            <a:extLst>
              <a:ext uri="{FF2B5EF4-FFF2-40B4-BE49-F238E27FC236}">
                <a16:creationId xmlns:a16="http://schemas.microsoft.com/office/drawing/2014/main" id="{67CFAFDC-9947-4C1B-B5E0-53F4D08CD1C9}"/>
              </a:ext>
            </a:extLst>
          </p:cNvPr>
          <p:cNvSpPr>
            <a:spLocks noGrp="1"/>
          </p:cNvSpPr>
          <p:nvPr>
            <p:ph idx="1"/>
          </p:nvPr>
        </p:nvSpPr>
        <p:spPr>
          <a:xfrm>
            <a:off x="4547951" y="1282481"/>
            <a:ext cx="3497091" cy="490030"/>
          </a:xfrm>
        </p:spPr>
        <p:txBody>
          <a:bodyPr>
            <a:normAutofit fontScale="85000" lnSpcReduction="20000"/>
          </a:bodyPr>
          <a:lstStyle/>
          <a:p>
            <a:pPr marL="0" indent="0">
              <a:buNone/>
            </a:pPr>
            <a:r>
              <a:rPr lang="en-US" altLang="zh-CN" dirty="0">
                <a:solidFill>
                  <a:schemeClr val="bg1"/>
                </a:solidFill>
              </a:rPr>
              <a:t>Improvement and innovation based on Shi’s method</a:t>
            </a:r>
          </a:p>
        </p:txBody>
      </p:sp>
      <p:sp>
        <p:nvSpPr>
          <p:cNvPr id="33" name="文本框 32">
            <a:extLst>
              <a:ext uri="{FF2B5EF4-FFF2-40B4-BE49-F238E27FC236}">
                <a16:creationId xmlns:a16="http://schemas.microsoft.com/office/drawing/2014/main" id="{34AD7008-F49E-43EE-8D13-0597DA85E56C}"/>
              </a:ext>
            </a:extLst>
          </p:cNvPr>
          <p:cNvSpPr txBox="1"/>
          <p:nvPr/>
        </p:nvSpPr>
        <p:spPr>
          <a:xfrm>
            <a:off x="4666084" y="196293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34" name="文本框 33">
            <a:extLst>
              <a:ext uri="{FF2B5EF4-FFF2-40B4-BE49-F238E27FC236}">
                <a16:creationId xmlns:a16="http://schemas.microsoft.com/office/drawing/2014/main" id="{00F20F89-6559-4356-A1E0-B83346C15E34}"/>
              </a:ext>
            </a:extLst>
          </p:cNvPr>
          <p:cNvSpPr txBox="1"/>
          <p:nvPr/>
        </p:nvSpPr>
        <p:spPr>
          <a:xfrm>
            <a:off x="4666084" y="2492344"/>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Preprocessing</a:t>
            </a:r>
            <a:endParaRPr lang="zh-CN" altLang="en-US" sz="2400" dirty="0"/>
          </a:p>
        </p:txBody>
      </p:sp>
      <p:sp>
        <p:nvSpPr>
          <p:cNvPr id="35" name="文本框 34">
            <a:extLst>
              <a:ext uri="{FF2B5EF4-FFF2-40B4-BE49-F238E27FC236}">
                <a16:creationId xmlns:a16="http://schemas.microsoft.com/office/drawing/2014/main" id="{9C4E1E5E-81C6-4A12-852E-DED5AFDBB348}"/>
              </a:ext>
            </a:extLst>
          </p:cNvPr>
          <p:cNvSpPr txBox="1"/>
          <p:nvPr/>
        </p:nvSpPr>
        <p:spPr>
          <a:xfrm>
            <a:off x="4666083" y="3038595"/>
            <a:ext cx="3694141" cy="461665"/>
          </a:xfrm>
          <a:prstGeom prst="rect">
            <a:avLst/>
          </a:prstGeom>
          <a:solidFill>
            <a:schemeClr val="accent3">
              <a:lumMod val="60000"/>
              <a:lumOff val="40000"/>
            </a:schemeClr>
          </a:solidFill>
        </p:spPr>
        <p:txBody>
          <a:bodyPr wrap="square" rtlCol="0">
            <a:spAutoFit/>
          </a:bodyPr>
          <a:lstStyle>
            <a:defPPr>
              <a:defRPr lang="en-US"/>
            </a:defPPr>
            <a:lvl1pPr algn="ctr">
              <a:defRPr sz="2400">
                <a:solidFill>
                  <a:schemeClr val="bg1"/>
                </a:solidFill>
              </a:defRPr>
            </a:lvl1pPr>
          </a:lstStyle>
          <a:p>
            <a:r>
              <a:rPr lang="en-US" altLang="zh-CN" dirty="0"/>
              <a:t>Sketching on the model </a:t>
            </a:r>
            <a:endParaRPr lang="zh-CN" altLang="en-US" dirty="0"/>
          </a:p>
        </p:txBody>
      </p:sp>
      <p:sp>
        <p:nvSpPr>
          <p:cNvPr id="38" name="箭头: 下 37">
            <a:extLst>
              <a:ext uri="{FF2B5EF4-FFF2-40B4-BE49-F238E27FC236}">
                <a16:creationId xmlns:a16="http://schemas.microsoft.com/office/drawing/2014/main" id="{206546A9-F7BE-42EB-8143-2D8D5758D6B2}"/>
              </a:ext>
            </a:extLst>
          </p:cNvPr>
          <p:cNvSpPr/>
          <p:nvPr/>
        </p:nvSpPr>
        <p:spPr>
          <a:xfrm>
            <a:off x="6406077" y="3527018"/>
            <a:ext cx="267855" cy="233446"/>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59AC64D-9131-49C6-BB02-33B51DC41A69}"/>
              </a:ext>
            </a:extLst>
          </p:cNvPr>
          <p:cNvSpPr txBox="1"/>
          <p:nvPr/>
        </p:nvSpPr>
        <p:spPr>
          <a:xfrm>
            <a:off x="5172598" y="5551607"/>
            <a:ext cx="2806781" cy="369332"/>
          </a:xfrm>
          <a:prstGeom prst="rect">
            <a:avLst/>
          </a:prstGeom>
          <a:solidFill>
            <a:schemeClr val="tx2">
              <a:lumMod val="40000"/>
              <a:lumOff val="6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Future work</a:t>
            </a:r>
            <a:endParaRPr lang="zh-CN" altLang="en-US" dirty="0">
              <a:solidFill>
                <a:schemeClr val="bg1"/>
              </a:solidFill>
            </a:endParaRPr>
          </a:p>
        </p:txBody>
      </p:sp>
      <p:sp>
        <p:nvSpPr>
          <p:cNvPr id="47" name="文本框 46">
            <a:extLst>
              <a:ext uri="{FF2B5EF4-FFF2-40B4-BE49-F238E27FC236}">
                <a16:creationId xmlns:a16="http://schemas.microsoft.com/office/drawing/2014/main" id="{FFF68D92-2BD2-4496-8509-61D4A649D9E0}"/>
              </a:ext>
            </a:extLst>
          </p:cNvPr>
          <p:cNvSpPr txBox="1"/>
          <p:nvPr/>
        </p:nvSpPr>
        <p:spPr>
          <a:xfrm>
            <a:off x="5172598" y="4741406"/>
            <a:ext cx="2806781" cy="369332"/>
          </a:xfrm>
          <a:prstGeom prst="rect">
            <a:avLst/>
          </a:prstGeom>
          <a:solidFill>
            <a:schemeClr val="accent1">
              <a:lumMod val="60000"/>
              <a:lumOff val="4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Current work</a:t>
            </a:r>
            <a:endParaRPr lang="zh-CN" altLang="en-US" dirty="0">
              <a:solidFill>
                <a:schemeClr val="bg1"/>
              </a:solidFill>
            </a:endParaRPr>
          </a:p>
        </p:txBody>
      </p:sp>
      <p:sp>
        <p:nvSpPr>
          <p:cNvPr id="53" name="文本框 52">
            <a:extLst>
              <a:ext uri="{FF2B5EF4-FFF2-40B4-BE49-F238E27FC236}">
                <a16:creationId xmlns:a16="http://schemas.microsoft.com/office/drawing/2014/main" id="{47C6E283-1A1F-4B34-B6B3-58D885C4182B}"/>
              </a:ext>
            </a:extLst>
          </p:cNvPr>
          <p:cNvSpPr txBox="1"/>
          <p:nvPr/>
        </p:nvSpPr>
        <p:spPr>
          <a:xfrm>
            <a:off x="4371821" y="5963430"/>
            <a:ext cx="4460588" cy="646331"/>
          </a:xfrm>
          <a:prstGeom prst="rect">
            <a:avLst/>
          </a:prstGeom>
          <a:solidFill>
            <a:schemeClr val="bg1"/>
          </a:solidFill>
          <a:ln w="28575">
            <a:solidFill>
              <a:schemeClr val="tx2">
                <a:lumMod val="40000"/>
                <a:lumOff val="60000"/>
              </a:schemeClr>
            </a:solidFill>
          </a:ln>
        </p:spPr>
        <p:txBody>
          <a:bodyPr wrap="square" rtlCol="0">
            <a:spAutoFit/>
          </a:bodyPr>
          <a:lstStyle>
            <a:defPPr>
              <a:defRPr lang="en-US"/>
            </a:defPPr>
            <a:lvl1pPr algn="ctr"/>
          </a:lstStyle>
          <a:p>
            <a:r>
              <a:rPr lang="en-US" altLang="zh-CN" dirty="0"/>
              <a:t>Speed up modification processing, stabilize the shape and position of folds</a:t>
            </a:r>
            <a:endParaRPr lang="zh-CN" altLang="en-US" dirty="0"/>
          </a:p>
        </p:txBody>
      </p:sp>
      <p:sp>
        <p:nvSpPr>
          <p:cNvPr id="36" name="文本框 35">
            <a:extLst>
              <a:ext uri="{FF2B5EF4-FFF2-40B4-BE49-F238E27FC236}">
                <a16:creationId xmlns:a16="http://schemas.microsoft.com/office/drawing/2014/main" id="{3CB382C0-CC8E-4331-A6C2-349137AE77A1}"/>
              </a:ext>
            </a:extLst>
          </p:cNvPr>
          <p:cNvSpPr txBox="1"/>
          <p:nvPr/>
        </p:nvSpPr>
        <p:spPr>
          <a:xfrm>
            <a:off x="4666081" y="3799767"/>
            <a:ext cx="3694143" cy="461665"/>
          </a:xfrm>
          <a:prstGeom prst="rect">
            <a:avLst/>
          </a:prstGeom>
          <a:solidFill>
            <a:schemeClr val="bg1"/>
          </a:solidFill>
          <a:ln w="57150">
            <a:solidFill>
              <a:schemeClr val="accent3">
                <a:lumMod val="60000"/>
                <a:lumOff val="40000"/>
              </a:schemeClr>
            </a:solidFill>
          </a:ln>
        </p:spPr>
        <p:txBody>
          <a:bodyPr wrap="square" rtlCol="0">
            <a:spAutoFit/>
          </a:bodyPr>
          <a:lstStyle>
            <a:defPPr>
              <a:defRPr lang="en-US"/>
            </a:defPPr>
            <a:lvl1pPr algn="ctr">
              <a:defRPr sz="2400">
                <a:solidFill>
                  <a:schemeClr val="accent3">
                    <a:lumMod val="60000"/>
                    <a:lumOff val="40000"/>
                  </a:schemeClr>
                </a:solidFill>
              </a:defRPr>
            </a:lvl1pPr>
          </a:lstStyle>
          <a:p>
            <a:r>
              <a:rPr lang="en-US" altLang="zh-CN" dirty="0"/>
              <a:t>Modifying and get the result</a:t>
            </a:r>
            <a:endParaRPr lang="zh-CN" altLang="en-US" dirty="0"/>
          </a:p>
        </p:txBody>
      </p:sp>
      <p:sp>
        <p:nvSpPr>
          <p:cNvPr id="43" name="文本框 42">
            <a:extLst>
              <a:ext uri="{FF2B5EF4-FFF2-40B4-BE49-F238E27FC236}">
                <a16:creationId xmlns:a16="http://schemas.microsoft.com/office/drawing/2014/main" id="{D9BECADD-BA68-4F5D-90BD-2F9C5FB704EF}"/>
              </a:ext>
            </a:extLst>
          </p:cNvPr>
          <p:cNvSpPr txBox="1"/>
          <p:nvPr/>
        </p:nvSpPr>
        <p:spPr>
          <a:xfrm>
            <a:off x="4666081" y="4332915"/>
            <a:ext cx="3694143"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Results are different with expectation</a:t>
            </a:r>
            <a:endParaRPr lang="zh-CN" altLang="en-US" dirty="0"/>
          </a:p>
        </p:txBody>
      </p:sp>
      <p:sp>
        <p:nvSpPr>
          <p:cNvPr id="39" name="文本框 38">
            <a:extLst>
              <a:ext uri="{FF2B5EF4-FFF2-40B4-BE49-F238E27FC236}">
                <a16:creationId xmlns:a16="http://schemas.microsoft.com/office/drawing/2014/main" id="{866CCA87-01A1-442B-BF3E-2E7DBF71F2BA}"/>
              </a:ext>
            </a:extLst>
          </p:cNvPr>
          <p:cNvSpPr txBox="1"/>
          <p:nvPr/>
        </p:nvSpPr>
        <p:spPr>
          <a:xfrm>
            <a:off x="4949547" y="5151920"/>
            <a:ext cx="3328832" cy="369332"/>
          </a:xfrm>
          <a:prstGeom prst="rect">
            <a:avLst/>
          </a:prstGeom>
          <a:solidFill>
            <a:schemeClr val="bg1"/>
          </a:solidFill>
          <a:ln w="28575">
            <a:solidFill>
              <a:schemeClr val="accent1">
                <a:lumMod val="60000"/>
                <a:lumOff val="40000"/>
              </a:schemeClr>
            </a:solidFill>
          </a:ln>
        </p:spPr>
        <p:txBody>
          <a:bodyPr wrap="square" rtlCol="0">
            <a:spAutoFit/>
          </a:bodyPr>
          <a:lstStyle>
            <a:defPPr>
              <a:defRPr lang="en-US"/>
            </a:defPPr>
            <a:lvl1pPr algn="ctr"/>
          </a:lstStyle>
          <a:p>
            <a:r>
              <a:rPr lang="en-US" altLang="zh-CN" dirty="0"/>
              <a:t>Hold the shape after modification</a:t>
            </a:r>
            <a:endParaRPr lang="zh-CN" altLang="en-US" dirty="0"/>
          </a:p>
        </p:txBody>
      </p:sp>
      <p:grpSp>
        <p:nvGrpSpPr>
          <p:cNvPr id="12" name="组合 11">
            <a:extLst>
              <a:ext uri="{FF2B5EF4-FFF2-40B4-BE49-F238E27FC236}">
                <a16:creationId xmlns:a16="http://schemas.microsoft.com/office/drawing/2014/main" id="{92F8E3C2-77DE-43C1-A0C0-458E219E13E2}"/>
              </a:ext>
            </a:extLst>
          </p:cNvPr>
          <p:cNvGrpSpPr/>
          <p:nvPr/>
        </p:nvGrpSpPr>
        <p:grpSpPr>
          <a:xfrm>
            <a:off x="390993" y="1908334"/>
            <a:ext cx="3997620" cy="2349832"/>
            <a:chOff x="390993" y="1900839"/>
            <a:chExt cx="3997620" cy="2349832"/>
          </a:xfrm>
        </p:grpSpPr>
        <p:pic>
          <p:nvPicPr>
            <p:cNvPr id="7" name="图片 6">
              <a:extLst>
                <a:ext uri="{FF2B5EF4-FFF2-40B4-BE49-F238E27FC236}">
                  <a16:creationId xmlns:a16="http://schemas.microsoft.com/office/drawing/2014/main" id="{1FD26054-D684-4120-B7F8-BE39FFC70F4A}"/>
                </a:ext>
              </a:extLst>
            </p:cNvPr>
            <p:cNvPicPr>
              <a:picLocks noChangeAspect="1"/>
            </p:cNvPicPr>
            <p:nvPr/>
          </p:nvPicPr>
          <p:blipFill>
            <a:blip r:embed="rId3"/>
            <a:stretch>
              <a:fillRect/>
            </a:stretch>
          </p:blipFill>
          <p:spPr>
            <a:xfrm>
              <a:off x="491869" y="1900839"/>
              <a:ext cx="1905627" cy="1898928"/>
            </a:xfrm>
            <a:prstGeom prst="rect">
              <a:avLst/>
            </a:prstGeom>
          </p:spPr>
        </p:pic>
        <p:pic>
          <p:nvPicPr>
            <p:cNvPr id="9" name="图片 8">
              <a:extLst>
                <a:ext uri="{FF2B5EF4-FFF2-40B4-BE49-F238E27FC236}">
                  <a16:creationId xmlns:a16="http://schemas.microsoft.com/office/drawing/2014/main" id="{8A74DAB4-433F-475A-9326-D857B80EFDF6}"/>
                </a:ext>
              </a:extLst>
            </p:cNvPr>
            <p:cNvPicPr>
              <a:picLocks noChangeAspect="1"/>
            </p:cNvPicPr>
            <p:nvPr/>
          </p:nvPicPr>
          <p:blipFill>
            <a:blip r:embed="rId4"/>
            <a:stretch>
              <a:fillRect/>
            </a:stretch>
          </p:blipFill>
          <p:spPr>
            <a:xfrm>
              <a:off x="2482986" y="1900839"/>
              <a:ext cx="1905627" cy="1919190"/>
            </a:xfrm>
            <a:prstGeom prst="rect">
              <a:avLst/>
            </a:prstGeom>
          </p:spPr>
        </p:pic>
        <p:sp>
          <p:nvSpPr>
            <p:cNvPr id="40" name="内容占位符 2">
              <a:extLst>
                <a:ext uri="{FF2B5EF4-FFF2-40B4-BE49-F238E27FC236}">
                  <a16:creationId xmlns:a16="http://schemas.microsoft.com/office/drawing/2014/main" id="{2BF0F99A-ACB5-46F2-9C29-8412FA51F823}"/>
                </a:ext>
              </a:extLst>
            </p:cNvPr>
            <p:cNvSpPr txBox="1">
              <a:spLocks/>
            </p:cNvSpPr>
            <p:nvPr/>
          </p:nvSpPr>
          <p:spPr>
            <a:xfrm>
              <a:off x="390993" y="3846479"/>
              <a:ext cx="3997620"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Shi’s input and output, the shapes of folds will change after modifying</a:t>
              </a:r>
            </a:p>
          </p:txBody>
        </p:sp>
      </p:grpSp>
      <p:grpSp>
        <p:nvGrpSpPr>
          <p:cNvPr id="13" name="组合 12">
            <a:extLst>
              <a:ext uri="{FF2B5EF4-FFF2-40B4-BE49-F238E27FC236}">
                <a16:creationId xmlns:a16="http://schemas.microsoft.com/office/drawing/2014/main" id="{3604EBAC-2B4A-4060-907D-E05E36A80714}"/>
              </a:ext>
            </a:extLst>
          </p:cNvPr>
          <p:cNvGrpSpPr/>
          <p:nvPr/>
        </p:nvGrpSpPr>
        <p:grpSpPr>
          <a:xfrm>
            <a:off x="390993" y="4458824"/>
            <a:ext cx="3997620" cy="2399176"/>
            <a:chOff x="390993" y="4458824"/>
            <a:chExt cx="3997620" cy="2399176"/>
          </a:xfrm>
        </p:grpSpPr>
        <p:pic>
          <p:nvPicPr>
            <p:cNvPr id="10" name="图片 9">
              <a:extLst>
                <a:ext uri="{FF2B5EF4-FFF2-40B4-BE49-F238E27FC236}">
                  <a16:creationId xmlns:a16="http://schemas.microsoft.com/office/drawing/2014/main" id="{8981D475-CA46-4EF6-9BBA-35F5B9509C83}"/>
                </a:ext>
              </a:extLst>
            </p:cNvPr>
            <p:cNvPicPr>
              <a:picLocks noChangeAspect="1"/>
            </p:cNvPicPr>
            <p:nvPr/>
          </p:nvPicPr>
          <p:blipFill>
            <a:blip r:embed="rId5"/>
            <a:stretch>
              <a:fillRect/>
            </a:stretch>
          </p:blipFill>
          <p:spPr>
            <a:xfrm>
              <a:off x="467470" y="4458824"/>
              <a:ext cx="1394301" cy="2094123"/>
            </a:xfrm>
            <a:prstGeom prst="rect">
              <a:avLst/>
            </a:prstGeom>
          </p:spPr>
        </p:pic>
        <p:pic>
          <p:nvPicPr>
            <p:cNvPr id="11" name="图片 10">
              <a:extLst>
                <a:ext uri="{FF2B5EF4-FFF2-40B4-BE49-F238E27FC236}">
                  <a16:creationId xmlns:a16="http://schemas.microsoft.com/office/drawing/2014/main" id="{80ADAE1D-F386-4E49-A025-5493A9048BC6}"/>
                </a:ext>
              </a:extLst>
            </p:cNvPr>
            <p:cNvPicPr>
              <a:picLocks noChangeAspect="1"/>
            </p:cNvPicPr>
            <p:nvPr/>
          </p:nvPicPr>
          <p:blipFill>
            <a:blip r:embed="rId6"/>
            <a:stretch>
              <a:fillRect/>
            </a:stretch>
          </p:blipFill>
          <p:spPr>
            <a:xfrm>
              <a:off x="2230844" y="4465694"/>
              <a:ext cx="1425987" cy="2094123"/>
            </a:xfrm>
            <a:prstGeom prst="rect">
              <a:avLst/>
            </a:prstGeom>
          </p:spPr>
        </p:pic>
        <p:sp>
          <p:nvSpPr>
            <p:cNvPr id="41" name="内容占位符 2">
              <a:extLst>
                <a:ext uri="{FF2B5EF4-FFF2-40B4-BE49-F238E27FC236}">
                  <a16:creationId xmlns:a16="http://schemas.microsoft.com/office/drawing/2014/main" id="{7B40A244-718B-42A2-949C-407E0E1BEF1F}"/>
                </a:ext>
              </a:extLst>
            </p:cNvPr>
            <p:cNvSpPr txBox="1">
              <a:spLocks/>
            </p:cNvSpPr>
            <p:nvPr/>
          </p:nvSpPr>
          <p:spPr>
            <a:xfrm>
              <a:off x="390993" y="6453808"/>
              <a:ext cx="3997620"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Current input and output</a:t>
              </a:r>
            </a:p>
          </p:txBody>
        </p:sp>
      </p:grpSp>
    </p:spTree>
    <p:extLst>
      <p:ext uri="{BB962C8B-B14F-4D97-AF65-F5344CB8AC3E}">
        <p14:creationId xmlns:p14="http://schemas.microsoft.com/office/powerpoint/2010/main" val="110397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47" grpId="0" animBg="1"/>
      <p:bldP spid="53" grpId="0" animBg="1"/>
      <p:bldP spid="36" grpId="0" animBg="1"/>
      <p:bldP spid="43"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Conclusion and Future Work</a:t>
            </a:r>
            <a:endParaRPr lang="zh-CN" altLang="en-US" sz="3500" cap="small" dirty="0"/>
          </a:p>
        </p:txBody>
      </p:sp>
      <p:sp>
        <p:nvSpPr>
          <p:cNvPr id="3" name="内容占位符 2">
            <a:extLst>
              <a:ext uri="{FF2B5EF4-FFF2-40B4-BE49-F238E27FC236}">
                <a16:creationId xmlns:a16="http://schemas.microsoft.com/office/drawing/2014/main" id="{C5395121-EEF6-462B-9854-8B4748016F1E}"/>
              </a:ext>
            </a:extLst>
          </p:cNvPr>
          <p:cNvSpPr>
            <a:spLocks noGrp="1"/>
          </p:cNvSpPr>
          <p:nvPr>
            <p:ph idx="1"/>
          </p:nvPr>
        </p:nvSpPr>
        <p:spPr>
          <a:xfrm>
            <a:off x="93473" y="1683254"/>
            <a:ext cx="4451180" cy="1492108"/>
          </a:xfrm>
        </p:spPr>
        <p:txBody>
          <a:bodyPr>
            <a:noAutofit/>
          </a:bodyPr>
          <a:lstStyle/>
          <a:p>
            <a:pPr algn="just"/>
            <a:r>
              <a:rPr lang="en-US" altLang="zh-CN" sz="2000" dirty="0"/>
              <a:t>The paper on my current work with Shi has been accepted in this year's Cyberworlds 2019 as full paper. </a:t>
            </a:r>
            <a:endParaRPr lang="zh-CN" altLang="en-US" sz="2000" dirty="0"/>
          </a:p>
        </p:txBody>
      </p:sp>
      <p:sp>
        <p:nvSpPr>
          <p:cNvPr id="6" name="内容占位符 2">
            <a:extLst>
              <a:ext uri="{FF2B5EF4-FFF2-40B4-BE49-F238E27FC236}">
                <a16:creationId xmlns:a16="http://schemas.microsoft.com/office/drawing/2014/main" id="{B9AAE9E6-8A14-4D01-A960-2B6380F390BC}"/>
              </a:ext>
            </a:extLst>
          </p:cNvPr>
          <p:cNvSpPr txBox="1">
            <a:spLocks/>
          </p:cNvSpPr>
          <p:nvPr/>
        </p:nvSpPr>
        <p:spPr>
          <a:xfrm>
            <a:off x="115957" y="4541983"/>
            <a:ext cx="4451180" cy="149210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Evaluation: Hope to make a numerical comparison with related real folds</a:t>
            </a:r>
            <a:endParaRPr lang="zh-CN" altLang="en-US" sz="2000" dirty="0"/>
          </a:p>
        </p:txBody>
      </p:sp>
      <p:grpSp>
        <p:nvGrpSpPr>
          <p:cNvPr id="7" name="组合 6">
            <a:extLst>
              <a:ext uri="{FF2B5EF4-FFF2-40B4-BE49-F238E27FC236}">
                <a16:creationId xmlns:a16="http://schemas.microsoft.com/office/drawing/2014/main" id="{7F06BFB8-0255-4478-8BF8-7F9B71976D7D}"/>
              </a:ext>
            </a:extLst>
          </p:cNvPr>
          <p:cNvGrpSpPr/>
          <p:nvPr/>
        </p:nvGrpSpPr>
        <p:grpSpPr>
          <a:xfrm>
            <a:off x="4969239" y="1915366"/>
            <a:ext cx="3819547" cy="1376924"/>
            <a:chOff x="3777552" y="1996268"/>
            <a:chExt cx="5018730" cy="1872673"/>
          </a:xfrm>
        </p:grpSpPr>
        <p:pic>
          <p:nvPicPr>
            <p:cNvPr id="1028" name="Picture 4">
              <a:extLst>
                <a:ext uri="{FF2B5EF4-FFF2-40B4-BE49-F238E27FC236}">
                  <a16:creationId xmlns:a16="http://schemas.microsoft.com/office/drawing/2014/main" id="{569E1705-B2E4-4719-92CD-5A52EE83A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552" y="1996268"/>
              <a:ext cx="4959354" cy="187267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2520070-02D0-49F3-B0FB-5463CE9469E1}"/>
                </a:ext>
              </a:extLst>
            </p:cNvPr>
            <p:cNvSpPr txBox="1"/>
            <p:nvPr/>
          </p:nvSpPr>
          <p:spPr>
            <a:xfrm>
              <a:off x="5384771" y="3622480"/>
              <a:ext cx="3411511" cy="246221"/>
            </a:xfrm>
            <a:prstGeom prst="rect">
              <a:avLst/>
            </a:prstGeom>
          </p:spPr>
          <p:txBody>
            <a:bodyPr wrap="none">
              <a:spAutoFit/>
            </a:bodyPr>
            <a:lstStyle>
              <a:defPPr>
                <a:defRPr lang="en-US"/>
              </a:defPPr>
              <a:lvl1pPr>
                <a:defRPr sz="1000">
                  <a:solidFill>
                    <a:schemeClr val="bg1"/>
                  </a:solidFill>
                </a:defRPr>
              </a:lvl1pPr>
            </a:lstStyle>
            <a:p>
              <a:r>
                <a:rPr lang="en-US" altLang="zh-CN" dirty="0"/>
                <a:t>https://art-science.org/cyberworlds-conference.org/index.html</a:t>
              </a:r>
              <a:endParaRPr lang="zh-CN" altLang="en-US" dirty="0"/>
            </a:p>
          </p:txBody>
        </p:sp>
      </p:grpSp>
      <p:sp>
        <p:nvSpPr>
          <p:cNvPr id="9" name="内容占位符 2">
            <a:extLst>
              <a:ext uri="{FF2B5EF4-FFF2-40B4-BE49-F238E27FC236}">
                <a16:creationId xmlns:a16="http://schemas.microsoft.com/office/drawing/2014/main" id="{B37EC9F0-3809-4D60-A288-217D36F8E00B}"/>
              </a:ext>
            </a:extLst>
          </p:cNvPr>
          <p:cNvSpPr txBox="1">
            <a:spLocks/>
          </p:cNvSpPr>
          <p:nvPr/>
        </p:nvSpPr>
        <p:spPr>
          <a:xfrm>
            <a:off x="68862" y="3158528"/>
            <a:ext cx="4508003" cy="149210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Goals: Make the realistic image of folds with “Y” shapes that the folds will overlap each other like jeans and sleeves with special reconstruction method, where is no good solution in the current approach.</a:t>
            </a:r>
            <a:r>
              <a:rPr lang="zh-CN" altLang="en-US" sz="2000" dirty="0"/>
              <a:t>  </a:t>
            </a:r>
          </a:p>
        </p:txBody>
      </p:sp>
      <p:grpSp>
        <p:nvGrpSpPr>
          <p:cNvPr id="10" name="组合 9">
            <a:extLst>
              <a:ext uri="{FF2B5EF4-FFF2-40B4-BE49-F238E27FC236}">
                <a16:creationId xmlns:a16="http://schemas.microsoft.com/office/drawing/2014/main" id="{47AEBE70-8FF5-4C8F-B758-32AFC9B9EF82}"/>
              </a:ext>
            </a:extLst>
          </p:cNvPr>
          <p:cNvGrpSpPr/>
          <p:nvPr/>
        </p:nvGrpSpPr>
        <p:grpSpPr>
          <a:xfrm>
            <a:off x="409845" y="5669559"/>
            <a:ext cx="4239199" cy="1001933"/>
            <a:chOff x="1652619" y="4913302"/>
            <a:chExt cx="5952753" cy="1406931"/>
          </a:xfrm>
        </p:grpSpPr>
        <p:grpSp>
          <p:nvGrpSpPr>
            <p:cNvPr id="11" name="组合 10">
              <a:extLst>
                <a:ext uri="{FF2B5EF4-FFF2-40B4-BE49-F238E27FC236}">
                  <a16:creationId xmlns:a16="http://schemas.microsoft.com/office/drawing/2014/main" id="{2AD191BF-2E4E-4E3C-A4CB-2603244AD76E}"/>
                </a:ext>
              </a:extLst>
            </p:cNvPr>
            <p:cNvGrpSpPr/>
            <p:nvPr/>
          </p:nvGrpSpPr>
          <p:grpSpPr>
            <a:xfrm>
              <a:off x="1652619" y="4913302"/>
              <a:ext cx="2373281" cy="1406931"/>
              <a:chOff x="1652619" y="4913302"/>
              <a:chExt cx="2373281" cy="1406931"/>
            </a:xfrm>
          </p:grpSpPr>
          <p:pic>
            <p:nvPicPr>
              <p:cNvPr id="15" name="图片 14">
                <a:extLst>
                  <a:ext uri="{FF2B5EF4-FFF2-40B4-BE49-F238E27FC236}">
                    <a16:creationId xmlns:a16="http://schemas.microsoft.com/office/drawing/2014/main" id="{9B9F1485-3A30-4E85-9357-9A0B255EB52E}"/>
                  </a:ext>
                </a:extLst>
              </p:cNvPr>
              <p:cNvPicPr>
                <a:picLocks noChangeAspect="1"/>
              </p:cNvPicPr>
              <p:nvPr/>
            </p:nvPicPr>
            <p:blipFill>
              <a:blip r:embed="rId4"/>
              <a:stretch>
                <a:fillRect/>
              </a:stretch>
            </p:blipFill>
            <p:spPr>
              <a:xfrm>
                <a:off x="1683043" y="4939281"/>
                <a:ext cx="2342857" cy="1380952"/>
              </a:xfrm>
              <a:prstGeom prst="rect">
                <a:avLst/>
              </a:prstGeom>
            </p:spPr>
          </p:pic>
          <p:sp>
            <p:nvSpPr>
              <p:cNvPr id="16" name="文本框 15">
                <a:extLst>
                  <a:ext uri="{FF2B5EF4-FFF2-40B4-BE49-F238E27FC236}">
                    <a16:creationId xmlns:a16="http://schemas.microsoft.com/office/drawing/2014/main" id="{98D49A6F-A809-480F-B0C6-7095713193D7}"/>
                  </a:ext>
                </a:extLst>
              </p:cNvPr>
              <p:cNvSpPr txBox="1"/>
              <p:nvPr/>
            </p:nvSpPr>
            <p:spPr>
              <a:xfrm>
                <a:off x="1652619" y="4913302"/>
                <a:ext cx="2342859" cy="388967"/>
              </a:xfrm>
              <a:prstGeom prst="rect">
                <a:avLst/>
              </a:prstGeom>
            </p:spPr>
            <p:txBody>
              <a:bodyPr wrap="square">
                <a:spAutoFit/>
              </a:bodyPr>
              <a:lstStyle>
                <a:defPPr>
                  <a:defRPr lang="en-US"/>
                </a:defPPr>
                <a:lvl1pPr>
                  <a:defRPr sz="1000">
                    <a:solidFill>
                      <a:schemeClr val="bg1"/>
                    </a:solidFill>
                  </a:defRPr>
                </a:lvl1pPr>
              </a:lstStyle>
              <a:p>
                <a:r>
                  <a:rPr lang="en-US" altLang="zh-CN" sz="600" dirty="0"/>
                  <a:t>https://zh.wikipedia.org/wiki/%E7%89%9B%E4%BB%94%E8%A3%A4</a:t>
                </a:r>
                <a:endParaRPr lang="zh-CN" altLang="en-US" sz="600" dirty="0"/>
              </a:p>
            </p:txBody>
          </p:sp>
        </p:grpSp>
        <p:grpSp>
          <p:nvGrpSpPr>
            <p:cNvPr id="12" name="组合 11">
              <a:extLst>
                <a:ext uri="{FF2B5EF4-FFF2-40B4-BE49-F238E27FC236}">
                  <a16:creationId xmlns:a16="http://schemas.microsoft.com/office/drawing/2014/main" id="{8E8DBC3F-201F-4DBA-8EBF-392EC0FB5388}"/>
                </a:ext>
              </a:extLst>
            </p:cNvPr>
            <p:cNvGrpSpPr/>
            <p:nvPr/>
          </p:nvGrpSpPr>
          <p:grpSpPr>
            <a:xfrm>
              <a:off x="4518186" y="4914402"/>
              <a:ext cx="3087186" cy="1405450"/>
              <a:chOff x="4518186" y="4914402"/>
              <a:chExt cx="3087186" cy="1405450"/>
            </a:xfrm>
          </p:grpSpPr>
          <p:pic>
            <p:nvPicPr>
              <p:cNvPr id="13" name="图片 12">
                <a:extLst>
                  <a:ext uri="{FF2B5EF4-FFF2-40B4-BE49-F238E27FC236}">
                    <a16:creationId xmlns:a16="http://schemas.microsoft.com/office/drawing/2014/main" id="{98AB8193-D705-4B42-934E-33CFC0948ED5}"/>
                  </a:ext>
                </a:extLst>
              </p:cNvPr>
              <p:cNvPicPr>
                <a:picLocks noChangeAspect="1"/>
              </p:cNvPicPr>
              <p:nvPr/>
            </p:nvPicPr>
            <p:blipFill>
              <a:blip r:embed="rId5"/>
              <a:stretch>
                <a:fillRect/>
              </a:stretch>
            </p:blipFill>
            <p:spPr>
              <a:xfrm>
                <a:off x="4518186" y="4914402"/>
                <a:ext cx="3087186" cy="1405450"/>
              </a:xfrm>
              <a:prstGeom prst="rect">
                <a:avLst/>
              </a:prstGeom>
            </p:spPr>
          </p:pic>
          <p:sp>
            <p:nvSpPr>
              <p:cNvPr id="14" name="文本框 13">
                <a:extLst>
                  <a:ext uri="{FF2B5EF4-FFF2-40B4-BE49-F238E27FC236}">
                    <a16:creationId xmlns:a16="http://schemas.microsoft.com/office/drawing/2014/main" id="{19C5797B-E785-4770-A058-198E9CCEDF43}"/>
                  </a:ext>
                </a:extLst>
              </p:cNvPr>
              <p:cNvSpPr txBox="1"/>
              <p:nvPr/>
            </p:nvSpPr>
            <p:spPr>
              <a:xfrm>
                <a:off x="4988724" y="6056956"/>
                <a:ext cx="2342857" cy="246221"/>
              </a:xfrm>
              <a:prstGeom prst="rect">
                <a:avLst/>
              </a:prstGeom>
            </p:spPr>
            <p:txBody>
              <a:bodyPr wrap="square">
                <a:spAutoFit/>
              </a:bodyPr>
              <a:lstStyle>
                <a:defPPr>
                  <a:defRPr lang="en-US"/>
                </a:defPPr>
                <a:lvl1pPr>
                  <a:defRPr sz="1000">
                    <a:solidFill>
                      <a:schemeClr val="bg1"/>
                    </a:solidFill>
                  </a:defRPr>
                </a:lvl1pPr>
              </a:lstStyle>
              <a:p>
                <a:r>
                  <a:rPr lang="en-US" altLang="zh-CN" dirty="0"/>
                  <a:t>http://www.vancl.com/zixun/1474.html</a:t>
                </a:r>
                <a:endParaRPr lang="zh-CN" altLang="en-US" dirty="0"/>
              </a:p>
            </p:txBody>
          </p:sp>
        </p:grpSp>
      </p:grpSp>
      <p:sp>
        <p:nvSpPr>
          <p:cNvPr id="17" name="内容占位符 2">
            <a:extLst>
              <a:ext uri="{FF2B5EF4-FFF2-40B4-BE49-F238E27FC236}">
                <a16:creationId xmlns:a16="http://schemas.microsoft.com/office/drawing/2014/main" id="{FF5C6B01-5502-4C5D-B0F4-1696BB8C9A2C}"/>
              </a:ext>
            </a:extLst>
          </p:cNvPr>
          <p:cNvSpPr txBox="1">
            <a:spLocks/>
          </p:cNvSpPr>
          <p:nvPr/>
        </p:nvSpPr>
        <p:spPr>
          <a:xfrm>
            <a:off x="4481168" y="4890358"/>
            <a:ext cx="4451180" cy="7472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Solve the mesh smoothing problem in surface reconstruction. </a:t>
            </a:r>
            <a:endParaRPr lang="zh-CN" altLang="en-US" sz="2000" dirty="0"/>
          </a:p>
        </p:txBody>
      </p:sp>
      <p:sp>
        <p:nvSpPr>
          <p:cNvPr id="18" name="内容占位符 2">
            <a:extLst>
              <a:ext uri="{FF2B5EF4-FFF2-40B4-BE49-F238E27FC236}">
                <a16:creationId xmlns:a16="http://schemas.microsoft.com/office/drawing/2014/main" id="{CE05B37C-14D1-4621-B565-58FABCBA6262}"/>
              </a:ext>
            </a:extLst>
          </p:cNvPr>
          <p:cNvSpPr txBox="1">
            <a:spLocks/>
          </p:cNvSpPr>
          <p:nvPr/>
        </p:nvSpPr>
        <p:spPr>
          <a:xfrm>
            <a:off x="4481167" y="5814905"/>
            <a:ext cx="4625357" cy="7472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Let the folds can stay the same shape and position after modification methods to fit the user’s expectation.  </a:t>
            </a:r>
            <a:endParaRPr lang="zh-CN" altLang="en-US" sz="2000" dirty="0"/>
          </a:p>
        </p:txBody>
      </p:sp>
      <p:sp>
        <p:nvSpPr>
          <p:cNvPr id="19" name="内容占位符 2">
            <a:extLst>
              <a:ext uri="{FF2B5EF4-FFF2-40B4-BE49-F238E27FC236}">
                <a16:creationId xmlns:a16="http://schemas.microsoft.com/office/drawing/2014/main" id="{59F0E33B-3161-4D7C-B6CF-7693C65043B0}"/>
              </a:ext>
            </a:extLst>
          </p:cNvPr>
          <p:cNvSpPr txBox="1">
            <a:spLocks/>
          </p:cNvSpPr>
          <p:nvPr/>
        </p:nvSpPr>
        <p:spPr>
          <a:xfrm>
            <a:off x="4519535" y="3505496"/>
            <a:ext cx="4451180" cy="1306347"/>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Technical contribution: Proposed and improved a sketch-based method to generate a realistic cloth image with detailed fold and</a:t>
            </a:r>
            <a:r>
              <a:rPr lang="zh-CN" altLang="en-US" sz="2000" dirty="0"/>
              <a:t> </a:t>
            </a:r>
            <a:r>
              <a:rPr lang="en-US" altLang="zh-CN" sz="2000" dirty="0"/>
              <a:t>get</a:t>
            </a:r>
            <a:r>
              <a:rPr lang="zh-CN" altLang="en-US" sz="2000" dirty="0"/>
              <a:t> </a:t>
            </a:r>
            <a:r>
              <a:rPr lang="en-US" altLang="zh-CN" sz="2000" dirty="0"/>
              <a:t>better results than basic method. </a:t>
            </a:r>
            <a:endParaRPr lang="zh-CN" altLang="en-US" sz="2000" dirty="0"/>
          </a:p>
        </p:txBody>
      </p:sp>
    </p:spTree>
    <p:extLst>
      <p:ext uri="{BB962C8B-B14F-4D97-AF65-F5344CB8AC3E}">
        <p14:creationId xmlns:p14="http://schemas.microsoft.com/office/powerpoint/2010/main" val="29224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Background</a:t>
            </a:r>
            <a:endParaRPr lang="zh-CN" altLang="en-US" sz="3500" cap="small" dirty="0"/>
          </a:p>
        </p:txBody>
      </p:sp>
      <p:sp>
        <p:nvSpPr>
          <p:cNvPr id="3" name="内容占位符 2">
            <a:extLst>
              <a:ext uri="{FF2B5EF4-FFF2-40B4-BE49-F238E27FC236}">
                <a16:creationId xmlns:a16="http://schemas.microsoft.com/office/drawing/2014/main" id="{8F51C49D-C1B8-4CFD-8426-BDB5772A89A3}"/>
              </a:ext>
            </a:extLst>
          </p:cNvPr>
          <p:cNvSpPr>
            <a:spLocks noGrp="1"/>
          </p:cNvSpPr>
          <p:nvPr>
            <p:ph idx="1"/>
          </p:nvPr>
        </p:nvSpPr>
        <p:spPr>
          <a:xfrm>
            <a:off x="355106" y="1562147"/>
            <a:ext cx="7989752" cy="1089924"/>
          </a:xfrm>
        </p:spPr>
        <p:txBody>
          <a:bodyPr/>
          <a:lstStyle/>
          <a:p>
            <a:r>
              <a:rPr lang="en-US" altLang="zh-CN" dirty="0"/>
              <a:t>Generating realistic cloth images</a:t>
            </a:r>
            <a:endParaRPr lang="zh-CN" altLang="en-US" dirty="0"/>
          </a:p>
        </p:txBody>
      </p:sp>
      <p:grpSp>
        <p:nvGrpSpPr>
          <p:cNvPr id="21" name="组合 20">
            <a:extLst>
              <a:ext uri="{FF2B5EF4-FFF2-40B4-BE49-F238E27FC236}">
                <a16:creationId xmlns:a16="http://schemas.microsoft.com/office/drawing/2014/main" id="{05A9FA5D-B77E-4838-B2E7-56D8E50206CD}"/>
              </a:ext>
            </a:extLst>
          </p:cNvPr>
          <p:cNvGrpSpPr/>
          <p:nvPr/>
        </p:nvGrpSpPr>
        <p:grpSpPr>
          <a:xfrm>
            <a:off x="2279734" y="2270206"/>
            <a:ext cx="2307801" cy="3343807"/>
            <a:chOff x="1525159" y="1844084"/>
            <a:chExt cx="2650151" cy="3815184"/>
          </a:xfrm>
        </p:grpSpPr>
        <p:grpSp>
          <p:nvGrpSpPr>
            <p:cNvPr id="17" name="组合 16">
              <a:extLst>
                <a:ext uri="{FF2B5EF4-FFF2-40B4-BE49-F238E27FC236}">
                  <a16:creationId xmlns:a16="http://schemas.microsoft.com/office/drawing/2014/main" id="{EBA84C59-C64F-426D-98EB-8DB5388F37A6}"/>
                </a:ext>
              </a:extLst>
            </p:cNvPr>
            <p:cNvGrpSpPr/>
            <p:nvPr/>
          </p:nvGrpSpPr>
          <p:grpSpPr>
            <a:xfrm>
              <a:off x="1525159" y="1844084"/>
              <a:ext cx="2650151" cy="3500572"/>
              <a:chOff x="386316" y="1983882"/>
              <a:chExt cx="3323017" cy="4389358"/>
            </a:xfrm>
          </p:grpSpPr>
          <p:pic>
            <p:nvPicPr>
              <p:cNvPr id="16" name="图片 15">
                <a:extLst>
                  <a:ext uri="{FF2B5EF4-FFF2-40B4-BE49-F238E27FC236}">
                    <a16:creationId xmlns:a16="http://schemas.microsoft.com/office/drawing/2014/main" id="{93D7B088-DAAF-4E39-A8AA-5B294D76ECD3}"/>
                  </a:ext>
                </a:extLst>
              </p:cNvPr>
              <p:cNvPicPr>
                <a:picLocks noChangeAspect="1"/>
              </p:cNvPicPr>
              <p:nvPr/>
            </p:nvPicPr>
            <p:blipFill>
              <a:blip r:embed="rId3"/>
              <a:stretch>
                <a:fillRect/>
              </a:stretch>
            </p:blipFill>
            <p:spPr>
              <a:xfrm>
                <a:off x="386316" y="1983882"/>
                <a:ext cx="3279216" cy="4374069"/>
              </a:xfrm>
              <a:prstGeom prst="rect">
                <a:avLst/>
              </a:prstGeom>
            </p:spPr>
          </p:pic>
          <p:sp>
            <p:nvSpPr>
              <p:cNvPr id="14" name="文本框 13">
                <a:extLst>
                  <a:ext uri="{FF2B5EF4-FFF2-40B4-BE49-F238E27FC236}">
                    <a16:creationId xmlns:a16="http://schemas.microsoft.com/office/drawing/2014/main" id="{83CD3A8F-0E75-441C-BCE0-57F21B3CDE33}"/>
                  </a:ext>
                </a:extLst>
              </p:cNvPr>
              <p:cNvSpPr txBox="1"/>
              <p:nvPr/>
            </p:nvSpPr>
            <p:spPr>
              <a:xfrm>
                <a:off x="430117" y="5871543"/>
                <a:ext cx="3279216" cy="501697"/>
              </a:xfrm>
              <a:prstGeom prst="rect">
                <a:avLst/>
              </a:prstGeom>
            </p:spPr>
            <p:txBody>
              <a:bodyPr wrap="square">
                <a:spAutoFit/>
              </a:bodyPr>
              <a:lstStyle>
                <a:defPPr>
                  <a:defRPr lang="en-US"/>
                </a:defPPr>
                <a:lvl1pPr>
                  <a:defRPr sz="1000">
                    <a:solidFill>
                      <a:schemeClr val="bg1"/>
                    </a:solidFill>
                  </a:defRPr>
                </a:lvl1pPr>
              </a:lstStyle>
              <a:p>
                <a:r>
                  <a:rPr lang="en-US" altLang="zh-CN" dirty="0"/>
                  <a:t>https://home.gamer.com.tw/creationDetail.php?sn=1886892</a:t>
                </a:r>
                <a:endParaRPr lang="zh-CN" altLang="en-US" dirty="0"/>
              </a:p>
            </p:txBody>
          </p:sp>
        </p:grpSp>
        <p:sp>
          <p:nvSpPr>
            <p:cNvPr id="20" name="文本框 19">
              <a:extLst>
                <a:ext uri="{FF2B5EF4-FFF2-40B4-BE49-F238E27FC236}">
                  <a16:creationId xmlns:a16="http://schemas.microsoft.com/office/drawing/2014/main" id="{A6B32186-3EDC-44F5-99AC-633565829B45}"/>
                </a:ext>
              </a:extLst>
            </p:cNvPr>
            <p:cNvSpPr txBox="1"/>
            <p:nvPr/>
          </p:nvSpPr>
          <p:spPr>
            <a:xfrm>
              <a:off x="1534269" y="5336103"/>
              <a:ext cx="2615220" cy="323165"/>
            </a:xfrm>
            <a:prstGeom prst="rect">
              <a:avLst/>
            </a:prstGeom>
            <a:solidFill>
              <a:schemeClr val="accent3">
                <a:lumMod val="60000"/>
                <a:lumOff val="40000"/>
              </a:schemeClr>
            </a:solidFill>
          </p:spPr>
          <p:txBody>
            <a:bodyPr wrap="square" rtlCol="0">
              <a:spAutoFit/>
            </a:bodyPr>
            <a:lstStyle>
              <a:defPPr>
                <a:defRPr lang="en-US"/>
              </a:defPPr>
              <a:lvl1pPr>
                <a:defRPr sz="1200">
                  <a:solidFill>
                    <a:schemeClr val="bg1"/>
                  </a:solidFill>
                </a:defRPr>
              </a:lvl1pPr>
            </a:lstStyle>
            <a:p>
              <a:pPr algn="ctr"/>
              <a:r>
                <a:rPr lang="en-US" altLang="zh-CN" sz="1500" dirty="0"/>
                <a:t>Original set image</a:t>
              </a:r>
              <a:endParaRPr lang="zh-CN" altLang="en-US" sz="1500" dirty="0"/>
            </a:p>
          </p:txBody>
        </p:sp>
      </p:grpSp>
      <p:grpSp>
        <p:nvGrpSpPr>
          <p:cNvPr id="22" name="组合 21">
            <a:extLst>
              <a:ext uri="{FF2B5EF4-FFF2-40B4-BE49-F238E27FC236}">
                <a16:creationId xmlns:a16="http://schemas.microsoft.com/office/drawing/2014/main" id="{58876016-8033-4BB0-9C4F-4827E4702464}"/>
              </a:ext>
            </a:extLst>
          </p:cNvPr>
          <p:cNvGrpSpPr/>
          <p:nvPr/>
        </p:nvGrpSpPr>
        <p:grpSpPr>
          <a:xfrm>
            <a:off x="4612463" y="2359362"/>
            <a:ext cx="2510026" cy="3254651"/>
            <a:chOff x="4867292" y="1933239"/>
            <a:chExt cx="2979080" cy="3811545"/>
          </a:xfrm>
        </p:grpSpPr>
        <p:grpSp>
          <p:nvGrpSpPr>
            <p:cNvPr id="19" name="组合 18">
              <a:extLst>
                <a:ext uri="{FF2B5EF4-FFF2-40B4-BE49-F238E27FC236}">
                  <a16:creationId xmlns:a16="http://schemas.microsoft.com/office/drawing/2014/main" id="{4E2F89CF-F3AE-468F-9BEF-F7559E8C4945}"/>
                </a:ext>
              </a:extLst>
            </p:cNvPr>
            <p:cNvGrpSpPr/>
            <p:nvPr/>
          </p:nvGrpSpPr>
          <p:grpSpPr>
            <a:xfrm>
              <a:off x="4867294" y="1933239"/>
              <a:ext cx="2979078" cy="3488380"/>
              <a:chOff x="4867294" y="1933239"/>
              <a:chExt cx="2979078" cy="3488380"/>
            </a:xfrm>
          </p:grpSpPr>
          <p:pic>
            <p:nvPicPr>
              <p:cNvPr id="1028" name="Picture 4">
                <a:extLst>
                  <a:ext uri="{FF2B5EF4-FFF2-40B4-BE49-F238E27FC236}">
                    <a16:creationId xmlns:a16="http://schemas.microsoft.com/office/drawing/2014/main" id="{28E8DC29-CE0A-484B-A775-3969CAEC2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95" y="1933239"/>
                <a:ext cx="2979077" cy="348838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5B32E06B-860D-436D-955F-9F394DA4E2BC}"/>
                  </a:ext>
                </a:extLst>
              </p:cNvPr>
              <p:cNvSpPr txBox="1"/>
              <p:nvPr/>
            </p:nvSpPr>
            <p:spPr>
              <a:xfrm>
                <a:off x="4867294" y="5021509"/>
                <a:ext cx="2979077" cy="400110"/>
              </a:xfrm>
              <a:prstGeom prst="rect">
                <a:avLst/>
              </a:prstGeom>
            </p:spPr>
            <p:txBody>
              <a:bodyPr wrap="square">
                <a:spAutoFit/>
              </a:bodyPr>
              <a:lstStyle>
                <a:defPPr>
                  <a:defRPr lang="en-US"/>
                </a:defPPr>
                <a:lvl1pPr>
                  <a:defRPr sz="1000">
                    <a:solidFill>
                      <a:schemeClr val="bg1"/>
                    </a:solidFill>
                  </a:defRPr>
                </a:lvl1pPr>
              </a:lstStyle>
              <a:p>
                <a:r>
                  <a:rPr lang="en-US" altLang="ja-JP" dirty="0"/>
                  <a:t>Amazon.co.jp </a:t>
                </a:r>
                <a:r>
                  <a:rPr lang="ja-JP" altLang="en-US" dirty="0"/>
                  <a:t>東方プロジェクト “幽冥楼閣の亡霊少女” 西行寺幽々子 完成品フィギュア</a:t>
                </a:r>
              </a:p>
            </p:txBody>
          </p:sp>
        </p:grpSp>
        <p:sp>
          <p:nvSpPr>
            <p:cNvPr id="34" name="文本框 33">
              <a:extLst>
                <a:ext uri="{FF2B5EF4-FFF2-40B4-BE49-F238E27FC236}">
                  <a16:creationId xmlns:a16="http://schemas.microsoft.com/office/drawing/2014/main" id="{788592A8-EAB3-418C-9A0B-A3EDA018A183}"/>
                </a:ext>
              </a:extLst>
            </p:cNvPr>
            <p:cNvSpPr txBox="1"/>
            <p:nvPr/>
          </p:nvSpPr>
          <p:spPr>
            <a:xfrm>
              <a:off x="4867292" y="5421619"/>
              <a:ext cx="2979077" cy="323165"/>
            </a:xfrm>
            <a:prstGeom prst="rect">
              <a:avLst/>
            </a:prstGeom>
            <a:solidFill>
              <a:schemeClr val="accent3">
                <a:lumMod val="60000"/>
                <a:lumOff val="40000"/>
              </a:schemeClr>
            </a:solidFill>
          </p:spPr>
          <p:txBody>
            <a:bodyPr wrap="square" rtlCol="0">
              <a:spAutoFit/>
            </a:bodyPr>
            <a:lstStyle>
              <a:defPPr>
                <a:defRPr lang="en-US"/>
              </a:defPPr>
              <a:lvl1pPr>
                <a:defRPr sz="1500">
                  <a:solidFill>
                    <a:schemeClr val="bg1"/>
                  </a:solidFill>
                </a:defRPr>
              </a:lvl1pPr>
            </a:lstStyle>
            <a:p>
              <a:pPr algn="ctr"/>
              <a:r>
                <a:rPr lang="en-US" altLang="zh-CN" dirty="0"/>
                <a:t>Animation character’s figure</a:t>
              </a:r>
              <a:endParaRPr lang="zh-CN" altLang="en-US" dirty="0"/>
            </a:p>
          </p:txBody>
        </p:sp>
      </p:grpSp>
      <p:sp>
        <p:nvSpPr>
          <p:cNvPr id="39" name="内容占位符 2">
            <a:extLst>
              <a:ext uri="{FF2B5EF4-FFF2-40B4-BE49-F238E27FC236}">
                <a16:creationId xmlns:a16="http://schemas.microsoft.com/office/drawing/2014/main" id="{18FE6D73-F5D4-4169-8E76-319DCBCC1189}"/>
              </a:ext>
            </a:extLst>
          </p:cNvPr>
          <p:cNvSpPr txBox="1">
            <a:spLocks/>
          </p:cNvSpPr>
          <p:nvPr/>
        </p:nvSpPr>
        <p:spPr>
          <a:xfrm>
            <a:off x="355106" y="5793709"/>
            <a:ext cx="7656752" cy="108992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ts val="1060"/>
              </a:lnSpc>
            </a:pPr>
            <a:r>
              <a:rPr lang="en-US" altLang="zh-CN" dirty="0"/>
              <a:t>Traditional methods to add the details of folds on the cloth model: </a:t>
            </a:r>
          </a:p>
          <a:p>
            <a:pPr marL="0" indent="0">
              <a:lnSpc>
                <a:spcPts val="1060"/>
              </a:lnSpc>
              <a:buNone/>
            </a:pPr>
            <a:r>
              <a:rPr lang="en-US" altLang="zh-CN" dirty="0"/>
              <a:t>     Hard to learn and use, difficult to get a correct result, time consuming. </a:t>
            </a:r>
            <a:endParaRPr lang="zh-CN" altLang="en-US" dirty="0"/>
          </a:p>
        </p:txBody>
      </p:sp>
      <p:sp>
        <p:nvSpPr>
          <p:cNvPr id="24" name="文本框 23">
            <a:extLst>
              <a:ext uri="{FF2B5EF4-FFF2-40B4-BE49-F238E27FC236}">
                <a16:creationId xmlns:a16="http://schemas.microsoft.com/office/drawing/2014/main" id="{9912EDD9-5CC4-41E4-8564-2091DF5DE72D}"/>
              </a:ext>
            </a:extLst>
          </p:cNvPr>
          <p:cNvSpPr txBox="1"/>
          <p:nvPr/>
        </p:nvSpPr>
        <p:spPr>
          <a:xfrm flipH="1">
            <a:off x="168719" y="2365268"/>
            <a:ext cx="2012349" cy="64633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Unreal light and shade</a:t>
            </a:r>
            <a:endParaRPr lang="zh-CN" altLang="en-US" dirty="0"/>
          </a:p>
        </p:txBody>
      </p:sp>
      <p:sp>
        <p:nvSpPr>
          <p:cNvPr id="25" name="文本框 24">
            <a:extLst>
              <a:ext uri="{FF2B5EF4-FFF2-40B4-BE49-F238E27FC236}">
                <a16:creationId xmlns:a16="http://schemas.microsoft.com/office/drawing/2014/main" id="{55D73265-05B5-42A7-A2DA-08C26F60B3DF}"/>
              </a:ext>
            </a:extLst>
          </p:cNvPr>
          <p:cNvSpPr txBox="1"/>
          <p:nvPr/>
        </p:nvSpPr>
        <p:spPr>
          <a:xfrm flipH="1">
            <a:off x="168718" y="3132026"/>
            <a:ext cx="2012348" cy="923330"/>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Use lines and color blocks instead of real wrinkles</a:t>
            </a:r>
          </a:p>
        </p:txBody>
      </p:sp>
      <p:sp>
        <p:nvSpPr>
          <p:cNvPr id="26" name="文本框 25">
            <a:extLst>
              <a:ext uri="{FF2B5EF4-FFF2-40B4-BE49-F238E27FC236}">
                <a16:creationId xmlns:a16="http://schemas.microsoft.com/office/drawing/2014/main" id="{36F41081-664F-42E3-9991-BCE6E01E274A}"/>
              </a:ext>
            </a:extLst>
          </p:cNvPr>
          <p:cNvSpPr txBox="1"/>
          <p:nvPr/>
        </p:nvSpPr>
        <p:spPr>
          <a:xfrm flipH="1">
            <a:off x="7240248" y="2373275"/>
            <a:ext cx="1777783" cy="64633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Realistic texture and shade</a:t>
            </a:r>
            <a:endParaRPr lang="zh-CN" altLang="en-US" dirty="0"/>
          </a:p>
        </p:txBody>
      </p:sp>
      <p:sp>
        <p:nvSpPr>
          <p:cNvPr id="27" name="文本框 26">
            <a:extLst>
              <a:ext uri="{FF2B5EF4-FFF2-40B4-BE49-F238E27FC236}">
                <a16:creationId xmlns:a16="http://schemas.microsoft.com/office/drawing/2014/main" id="{350EC2C9-EF7E-43A0-945F-9EA8B3DFCDBB}"/>
              </a:ext>
            </a:extLst>
          </p:cNvPr>
          <p:cNvSpPr txBox="1"/>
          <p:nvPr/>
        </p:nvSpPr>
        <p:spPr>
          <a:xfrm flipH="1">
            <a:off x="7240247" y="3132026"/>
            <a:ext cx="1777783" cy="64633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Realistic variable folds shapes</a:t>
            </a:r>
            <a:endParaRPr lang="zh-CN" altLang="en-US" dirty="0"/>
          </a:p>
        </p:txBody>
      </p:sp>
      <p:sp>
        <p:nvSpPr>
          <p:cNvPr id="28" name="文本框 27">
            <a:extLst>
              <a:ext uri="{FF2B5EF4-FFF2-40B4-BE49-F238E27FC236}">
                <a16:creationId xmlns:a16="http://schemas.microsoft.com/office/drawing/2014/main" id="{5E515028-5D8B-4B71-BE39-986BB5D10D82}"/>
              </a:ext>
            </a:extLst>
          </p:cNvPr>
          <p:cNvSpPr txBox="1"/>
          <p:nvPr/>
        </p:nvSpPr>
        <p:spPr>
          <a:xfrm flipH="1">
            <a:off x="168718" y="4175783"/>
            <a:ext cx="2012348" cy="64633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Unnatural folds shapes</a:t>
            </a:r>
          </a:p>
        </p:txBody>
      </p:sp>
      <p:sp>
        <p:nvSpPr>
          <p:cNvPr id="29" name="文本框 28">
            <a:extLst>
              <a:ext uri="{FF2B5EF4-FFF2-40B4-BE49-F238E27FC236}">
                <a16:creationId xmlns:a16="http://schemas.microsoft.com/office/drawing/2014/main" id="{CBB9CB41-C6F2-4242-8EAE-36539FAF92A4}"/>
              </a:ext>
            </a:extLst>
          </p:cNvPr>
          <p:cNvSpPr txBox="1"/>
          <p:nvPr/>
        </p:nvSpPr>
        <p:spPr>
          <a:xfrm flipH="1">
            <a:off x="7240247" y="3893904"/>
            <a:ext cx="1777783" cy="923330"/>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Folds shape of the real physical sense</a:t>
            </a:r>
          </a:p>
        </p:txBody>
      </p:sp>
    </p:spTree>
    <p:extLst>
      <p:ext uri="{BB962C8B-B14F-4D97-AF65-F5344CB8AC3E}">
        <p14:creationId xmlns:p14="http://schemas.microsoft.com/office/powerpoint/2010/main" val="409229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D07622CB-EA73-443D-B5CA-9175442BAB96}"/>
              </a:ext>
            </a:extLst>
          </p:cNvPr>
          <p:cNvGrpSpPr/>
          <p:nvPr/>
        </p:nvGrpSpPr>
        <p:grpSpPr>
          <a:xfrm>
            <a:off x="2144905" y="4619508"/>
            <a:ext cx="4854190" cy="2049201"/>
            <a:chOff x="3005961" y="4689686"/>
            <a:chExt cx="4854190" cy="2049201"/>
          </a:xfrm>
        </p:grpSpPr>
        <p:grpSp>
          <p:nvGrpSpPr>
            <p:cNvPr id="6" name="组合 5">
              <a:extLst>
                <a:ext uri="{FF2B5EF4-FFF2-40B4-BE49-F238E27FC236}">
                  <a16:creationId xmlns:a16="http://schemas.microsoft.com/office/drawing/2014/main" id="{AAAC817E-F3BA-43AA-9170-DF29FEF45316}"/>
                </a:ext>
              </a:extLst>
            </p:cNvPr>
            <p:cNvGrpSpPr/>
            <p:nvPr/>
          </p:nvGrpSpPr>
          <p:grpSpPr>
            <a:xfrm>
              <a:off x="3005961" y="4689686"/>
              <a:ext cx="4854190" cy="2049201"/>
              <a:chOff x="2966100" y="3746989"/>
              <a:chExt cx="4854190" cy="2049201"/>
            </a:xfrm>
          </p:grpSpPr>
          <p:pic>
            <p:nvPicPr>
              <p:cNvPr id="4" name="图片 3">
                <a:extLst>
                  <a:ext uri="{FF2B5EF4-FFF2-40B4-BE49-F238E27FC236}">
                    <a16:creationId xmlns:a16="http://schemas.microsoft.com/office/drawing/2014/main" id="{075C6D85-6835-4318-BA1D-AA727F74A06F}"/>
                  </a:ext>
                </a:extLst>
              </p:cNvPr>
              <p:cNvPicPr>
                <a:picLocks noChangeAspect="1"/>
              </p:cNvPicPr>
              <p:nvPr/>
            </p:nvPicPr>
            <p:blipFill>
              <a:blip r:embed="rId3"/>
              <a:stretch>
                <a:fillRect/>
              </a:stretch>
            </p:blipFill>
            <p:spPr>
              <a:xfrm>
                <a:off x="2966100" y="3746989"/>
                <a:ext cx="4854190" cy="2049201"/>
              </a:xfrm>
              <a:prstGeom prst="rect">
                <a:avLst/>
              </a:prstGeom>
            </p:spPr>
          </p:pic>
          <p:sp>
            <p:nvSpPr>
              <p:cNvPr id="5" name="矩形 4">
                <a:extLst>
                  <a:ext uri="{FF2B5EF4-FFF2-40B4-BE49-F238E27FC236}">
                    <a16:creationId xmlns:a16="http://schemas.microsoft.com/office/drawing/2014/main" id="{294C7207-059C-4A23-BC32-58D299C93BE7}"/>
                  </a:ext>
                </a:extLst>
              </p:cNvPr>
              <p:cNvSpPr/>
              <p:nvPr/>
            </p:nvSpPr>
            <p:spPr>
              <a:xfrm>
                <a:off x="5506836" y="5493297"/>
                <a:ext cx="2313454" cy="246221"/>
              </a:xfrm>
              <a:prstGeom prst="rect">
                <a:avLst/>
              </a:prstGeom>
            </p:spPr>
            <p:txBody>
              <a:bodyPr wrap="none">
                <a:spAutoFit/>
              </a:bodyPr>
              <a:lstStyle/>
              <a:p>
                <a:r>
                  <a:rPr lang="en-US" altLang="zh-CN" sz="1000" dirty="0">
                    <a:solidFill>
                      <a:schemeClr val="bg1"/>
                    </a:solidFill>
                  </a:rPr>
                  <a:t>http://www.zf3d.com/news.asp?Id=15487</a:t>
                </a:r>
                <a:endParaRPr lang="zh-CN" altLang="en-US" sz="1000" dirty="0">
                  <a:solidFill>
                    <a:schemeClr val="bg1"/>
                  </a:solidFill>
                </a:endParaRPr>
              </a:p>
            </p:txBody>
          </p:sp>
        </p:grpSp>
        <p:cxnSp>
          <p:nvCxnSpPr>
            <p:cNvPr id="13" name="直接箭头连接符 12">
              <a:extLst>
                <a:ext uri="{FF2B5EF4-FFF2-40B4-BE49-F238E27FC236}">
                  <a16:creationId xmlns:a16="http://schemas.microsoft.com/office/drawing/2014/main" id="{620831F9-3BC4-40D4-9AEF-0451B4E607D6}"/>
                </a:ext>
              </a:extLst>
            </p:cNvPr>
            <p:cNvCxnSpPr>
              <a:cxnSpLocks/>
            </p:cNvCxnSpPr>
            <p:nvPr/>
          </p:nvCxnSpPr>
          <p:spPr>
            <a:xfrm>
              <a:off x="5307470" y="5645467"/>
              <a:ext cx="556322" cy="0"/>
            </a:xfrm>
            <a:prstGeom prst="straightConnector1">
              <a:avLst/>
            </a:prstGeom>
            <a:ln w="1143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Background</a:t>
            </a:r>
            <a:endParaRPr lang="zh-CN" altLang="en-US" sz="3500" cap="small" dirty="0"/>
          </a:p>
        </p:txBody>
      </p:sp>
      <p:grpSp>
        <p:nvGrpSpPr>
          <p:cNvPr id="22" name="组合 21">
            <a:extLst>
              <a:ext uri="{FF2B5EF4-FFF2-40B4-BE49-F238E27FC236}">
                <a16:creationId xmlns:a16="http://schemas.microsoft.com/office/drawing/2014/main" id="{26A7C04E-D98D-4CF2-9A0A-310651D6B0B5}"/>
              </a:ext>
            </a:extLst>
          </p:cNvPr>
          <p:cNvGrpSpPr/>
          <p:nvPr/>
        </p:nvGrpSpPr>
        <p:grpSpPr>
          <a:xfrm>
            <a:off x="397459" y="3118515"/>
            <a:ext cx="8242207" cy="1319256"/>
            <a:chOff x="364123" y="2895923"/>
            <a:chExt cx="8242207" cy="1319256"/>
          </a:xfrm>
        </p:grpSpPr>
        <p:sp>
          <p:nvSpPr>
            <p:cNvPr id="28" name="矩形 27">
              <a:extLst>
                <a:ext uri="{FF2B5EF4-FFF2-40B4-BE49-F238E27FC236}">
                  <a16:creationId xmlns:a16="http://schemas.microsoft.com/office/drawing/2014/main" id="{8DEDCD11-4BE4-48F9-B281-529363B09BB6}"/>
                </a:ext>
              </a:extLst>
            </p:cNvPr>
            <p:cNvSpPr/>
            <p:nvPr/>
          </p:nvSpPr>
          <p:spPr>
            <a:xfrm>
              <a:off x="364123" y="3093720"/>
              <a:ext cx="3513813" cy="815352"/>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t>Difficult to get a correct result</a:t>
              </a:r>
              <a:endParaRPr lang="zh-CN" altLang="en-US" dirty="0">
                <a:solidFill>
                  <a:schemeClr val="tx2"/>
                </a:solidFill>
              </a:endParaRPr>
            </a:p>
          </p:txBody>
        </p:sp>
        <p:grpSp>
          <p:nvGrpSpPr>
            <p:cNvPr id="19" name="组合 18">
              <a:extLst>
                <a:ext uri="{FF2B5EF4-FFF2-40B4-BE49-F238E27FC236}">
                  <a16:creationId xmlns:a16="http://schemas.microsoft.com/office/drawing/2014/main" id="{4F6E5FEC-7876-4BC7-9523-482D491D9A28}"/>
                </a:ext>
              </a:extLst>
            </p:cNvPr>
            <p:cNvGrpSpPr/>
            <p:nvPr/>
          </p:nvGrpSpPr>
          <p:grpSpPr>
            <a:xfrm>
              <a:off x="4067913" y="2895923"/>
              <a:ext cx="4538417" cy="1319256"/>
              <a:chOff x="4067913" y="2895923"/>
              <a:chExt cx="4538417" cy="1319256"/>
            </a:xfrm>
          </p:grpSpPr>
          <p:sp>
            <p:nvSpPr>
              <p:cNvPr id="7" name="文本框 6">
                <a:extLst>
                  <a:ext uri="{FF2B5EF4-FFF2-40B4-BE49-F238E27FC236}">
                    <a16:creationId xmlns:a16="http://schemas.microsoft.com/office/drawing/2014/main" id="{A4234E74-6FC1-4954-961A-372CB7D37841}"/>
                  </a:ext>
                </a:extLst>
              </p:cNvPr>
              <p:cNvSpPr txBox="1"/>
              <p:nvPr/>
            </p:nvSpPr>
            <p:spPr>
              <a:xfrm>
                <a:off x="4162914" y="3371109"/>
                <a:ext cx="4309286" cy="369332"/>
              </a:xfrm>
              <a:prstGeom prst="rect">
                <a:avLst/>
              </a:prstGeom>
              <a:solidFill>
                <a:schemeClr val="bg1"/>
              </a:solidFill>
              <a:ln w="28575">
                <a:solidFill>
                  <a:schemeClr val="accent2">
                    <a:lumMod val="60000"/>
                    <a:lumOff val="40000"/>
                  </a:schemeClr>
                </a:solidFill>
              </a:ln>
            </p:spPr>
            <p:txBody>
              <a:bodyPr wrap="square" rtlCol="0">
                <a:spAutoFit/>
              </a:bodyPr>
              <a:lstStyle/>
              <a:p>
                <a:pPr algn="ctr"/>
                <a:r>
                  <a:rPr lang="en-US" altLang="zh-CN" dirty="0"/>
                  <a:t>Force between cloth and body</a:t>
                </a:r>
                <a:endParaRPr lang="zh-CN" altLang="en-US" dirty="0"/>
              </a:p>
            </p:txBody>
          </p:sp>
          <p:sp>
            <p:nvSpPr>
              <p:cNvPr id="8" name="文本框 7">
                <a:extLst>
                  <a:ext uri="{FF2B5EF4-FFF2-40B4-BE49-F238E27FC236}">
                    <a16:creationId xmlns:a16="http://schemas.microsoft.com/office/drawing/2014/main" id="{ADDE858D-9336-4127-A133-B7C6E1A054FD}"/>
                  </a:ext>
                </a:extLst>
              </p:cNvPr>
              <p:cNvSpPr txBox="1"/>
              <p:nvPr/>
            </p:nvSpPr>
            <p:spPr>
              <a:xfrm>
                <a:off x="4067913" y="3845847"/>
                <a:ext cx="1510773"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Gravity</a:t>
                </a:r>
                <a:endParaRPr lang="zh-CN" altLang="en-US" dirty="0"/>
              </a:p>
            </p:txBody>
          </p:sp>
          <p:sp>
            <p:nvSpPr>
              <p:cNvPr id="9" name="文本框 8">
                <a:extLst>
                  <a:ext uri="{FF2B5EF4-FFF2-40B4-BE49-F238E27FC236}">
                    <a16:creationId xmlns:a16="http://schemas.microsoft.com/office/drawing/2014/main" id="{487C20D5-2748-4923-AE22-8A4213C19D4C}"/>
                  </a:ext>
                </a:extLst>
              </p:cNvPr>
              <p:cNvSpPr txBox="1"/>
              <p:nvPr/>
            </p:nvSpPr>
            <p:spPr>
              <a:xfrm>
                <a:off x="4162914" y="2895923"/>
                <a:ext cx="4309286" cy="369332"/>
              </a:xfrm>
              <a:prstGeom prst="rect">
                <a:avLst/>
              </a:prstGeom>
              <a:solidFill>
                <a:schemeClr val="bg1"/>
              </a:solidFill>
              <a:ln w="28575">
                <a:solidFill>
                  <a:schemeClr val="accent2">
                    <a:lumMod val="40000"/>
                    <a:lumOff val="60000"/>
                  </a:schemeClr>
                </a:solidFill>
              </a:ln>
            </p:spPr>
            <p:txBody>
              <a:bodyPr wrap="square" rtlCol="0">
                <a:spAutoFit/>
              </a:bodyPr>
              <a:lstStyle>
                <a:defPPr>
                  <a:defRPr lang="en-US"/>
                </a:defPPr>
                <a:lvl1pPr algn="ctr"/>
              </a:lstStyle>
              <a:p>
                <a:r>
                  <a:rPr lang="en-US" altLang="zh-CN" dirty="0"/>
                  <a:t>Interaction of the ﬁbrous tissue</a:t>
                </a:r>
                <a:endParaRPr lang="zh-CN" altLang="en-US" dirty="0"/>
              </a:p>
            </p:txBody>
          </p:sp>
          <p:sp>
            <p:nvSpPr>
              <p:cNvPr id="34" name="文本框 33">
                <a:extLst>
                  <a:ext uri="{FF2B5EF4-FFF2-40B4-BE49-F238E27FC236}">
                    <a16:creationId xmlns:a16="http://schemas.microsoft.com/office/drawing/2014/main" id="{2AE89E3B-EF09-469D-A1D4-9EA75B471B0B}"/>
                  </a:ext>
                </a:extLst>
              </p:cNvPr>
              <p:cNvSpPr txBox="1"/>
              <p:nvPr/>
            </p:nvSpPr>
            <p:spPr>
              <a:xfrm>
                <a:off x="5665964" y="3845332"/>
                <a:ext cx="2940366"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Unnatural Character’s action</a:t>
                </a:r>
                <a:endParaRPr lang="zh-CN" altLang="en-US" dirty="0"/>
              </a:p>
            </p:txBody>
          </p:sp>
        </p:grpSp>
        <p:sp>
          <p:nvSpPr>
            <p:cNvPr id="18" name="文本框 17">
              <a:extLst>
                <a:ext uri="{FF2B5EF4-FFF2-40B4-BE49-F238E27FC236}">
                  <a16:creationId xmlns:a16="http://schemas.microsoft.com/office/drawing/2014/main" id="{94FAAAB3-B132-4F6A-8DA3-9A353A0B838F}"/>
                </a:ext>
              </a:extLst>
            </p:cNvPr>
            <p:cNvSpPr txBox="1"/>
            <p:nvPr/>
          </p:nvSpPr>
          <p:spPr>
            <a:xfrm>
              <a:off x="1182204" y="3671948"/>
              <a:ext cx="1913537" cy="369332"/>
            </a:xfrm>
            <a:prstGeom prst="rect">
              <a:avLst/>
            </a:prstGeom>
            <a:noFill/>
          </p:spPr>
          <p:txBody>
            <a:bodyPr wrap="none" rtlCol="0">
              <a:spAutoFit/>
            </a:bodyPr>
            <a:lstStyle/>
            <a:p>
              <a:r>
                <a:rPr lang="en-US" altLang="zh-CN" dirty="0">
                  <a:solidFill>
                    <a:schemeClr val="accent3">
                      <a:lumMod val="75000"/>
                    </a:schemeClr>
                  </a:solidFill>
                </a:rPr>
                <a:t>Physical simulation</a:t>
              </a:r>
              <a:endParaRPr lang="zh-CN" altLang="en-US" dirty="0">
                <a:solidFill>
                  <a:schemeClr val="accent3">
                    <a:lumMod val="75000"/>
                  </a:schemeClr>
                </a:solidFill>
              </a:endParaRPr>
            </a:p>
          </p:txBody>
        </p:sp>
      </p:grpSp>
      <p:grpSp>
        <p:nvGrpSpPr>
          <p:cNvPr id="11" name="组合 10">
            <a:extLst>
              <a:ext uri="{FF2B5EF4-FFF2-40B4-BE49-F238E27FC236}">
                <a16:creationId xmlns:a16="http://schemas.microsoft.com/office/drawing/2014/main" id="{5C153572-928A-43A2-AFEF-36A7FFADB483}"/>
              </a:ext>
            </a:extLst>
          </p:cNvPr>
          <p:cNvGrpSpPr/>
          <p:nvPr/>
        </p:nvGrpSpPr>
        <p:grpSpPr>
          <a:xfrm>
            <a:off x="172680" y="1779428"/>
            <a:ext cx="8353247" cy="1134702"/>
            <a:chOff x="172680" y="1779428"/>
            <a:chExt cx="8353247" cy="1134702"/>
          </a:xfrm>
        </p:grpSpPr>
        <p:grpSp>
          <p:nvGrpSpPr>
            <p:cNvPr id="21" name="组合 20">
              <a:extLst>
                <a:ext uri="{FF2B5EF4-FFF2-40B4-BE49-F238E27FC236}">
                  <a16:creationId xmlns:a16="http://schemas.microsoft.com/office/drawing/2014/main" id="{39834D23-66FC-4AAA-8835-E199F2BFA8F4}"/>
                </a:ext>
              </a:extLst>
            </p:cNvPr>
            <p:cNvGrpSpPr/>
            <p:nvPr/>
          </p:nvGrpSpPr>
          <p:grpSpPr>
            <a:xfrm>
              <a:off x="361834" y="1779428"/>
              <a:ext cx="8164093" cy="1123036"/>
              <a:chOff x="308109" y="1658406"/>
              <a:chExt cx="8164093" cy="1123036"/>
            </a:xfrm>
          </p:grpSpPr>
          <p:sp>
            <p:nvSpPr>
              <p:cNvPr id="10" name="矩形 9">
                <a:extLst>
                  <a:ext uri="{FF2B5EF4-FFF2-40B4-BE49-F238E27FC236}">
                    <a16:creationId xmlns:a16="http://schemas.microsoft.com/office/drawing/2014/main" id="{D408A72E-6367-49A3-80C7-97B6D15F5C34}"/>
                  </a:ext>
                </a:extLst>
              </p:cNvPr>
              <p:cNvSpPr/>
              <p:nvPr/>
            </p:nvSpPr>
            <p:spPr>
              <a:xfrm>
                <a:off x="308109" y="1658406"/>
                <a:ext cx="2740990" cy="815352"/>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Hard to learn and use</a:t>
                </a:r>
                <a:endParaRPr lang="zh-CN" altLang="en-US" dirty="0">
                  <a:solidFill>
                    <a:schemeClr val="tx2"/>
                  </a:solidFill>
                </a:endParaRPr>
              </a:p>
            </p:txBody>
          </p:sp>
          <p:grpSp>
            <p:nvGrpSpPr>
              <p:cNvPr id="20" name="组合 19">
                <a:extLst>
                  <a:ext uri="{FF2B5EF4-FFF2-40B4-BE49-F238E27FC236}">
                    <a16:creationId xmlns:a16="http://schemas.microsoft.com/office/drawing/2014/main" id="{050392AD-C239-46EA-A849-571ECFD3F3D0}"/>
                  </a:ext>
                </a:extLst>
              </p:cNvPr>
              <p:cNvGrpSpPr/>
              <p:nvPr/>
            </p:nvGrpSpPr>
            <p:grpSpPr>
              <a:xfrm>
                <a:off x="3005961" y="1928297"/>
                <a:ext cx="5466241" cy="853145"/>
                <a:chOff x="3005961" y="1928297"/>
                <a:chExt cx="5466241" cy="853145"/>
              </a:xfrm>
            </p:grpSpPr>
            <p:sp>
              <p:nvSpPr>
                <p:cNvPr id="12" name="文本框 11">
                  <a:extLst>
                    <a:ext uri="{FF2B5EF4-FFF2-40B4-BE49-F238E27FC236}">
                      <a16:creationId xmlns:a16="http://schemas.microsoft.com/office/drawing/2014/main" id="{E2D2BA98-007A-47FC-B218-FB4ECE3032D7}"/>
                    </a:ext>
                  </a:extLst>
                </p:cNvPr>
                <p:cNvSpPr txBox="1"/>
                <p:nvPr/>
              </p:nvSpPr>
              <p:spPr>
                <a:xfrm>
                  <a:off x="3005962" y="1928297"/>
                  <a:ext cx="5466240" cy="369332"/>
                </a:xfrm>
                <a:prstGeom prst="rect">
                  <a:avLst/>
                </a:prstGeom>
                <a:solidFill>
                  <a:schemeClr val="bg1"/>
                </a:solidFill>
                <a:ln w="28575">
                  <a:solidFill>
                    <a:schemeClr val="accent2">
                      <a:lumMod val="60000"/>
                      <a:lumOff val="40000"/>
                    </a:schemeClr>
                  </a:solidFill>
                </a:ln>
              </p:spPr>
              <p:txBody>
                <a:bodyPr wrap="square" rtlCol="0">
                  <a:spAutoFit/>
                </a:bodyPr>
                <a:lstStyle>
                  <a:defPPr>
                    <a:defRPr lang="en-US"/>
                  </a:defPPr>
                  <a:lvl1pPr algn="ctr"/>
                </a:lstStyle>
                <a:p>
                  <a:r>
                    <a:rPr lang="en-US" altLang="zh-CN" dirty="0"/>
                    <a:t>Create a basic shape, then modify each plane one by one</a:t>
                  </a:r>
                </a:p>
              </p:txBody>
            </p:sp>
            <p:sp>
              <p:nvSpPr>
                <p:cNvPr id="14" name="文本框 13">
                  <a:extLst>
                    <a:ext uri="{FF2B5EF4-FFF2-40B4-BE49-F238E27FC236}">
                      <a16:creationId xmlns:a16="http://schemas.microsoft.com/office/drawing/2014/main" id="{CFBD5FA1-C97A-49F7-8128-E30415668459}"/>
                    </a:ext>
                  </a:extLst>
                </p:cNvPr>
                <p:cNvSpPr txBox="1"/>
                <p:nvPr/>
              </p:nvSpPr>
              <p:spPr>
                <a:xfrm>
                  <a:off x="3005961" y="2412110"/>
                  <a:ext cx="546623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Need enough relevant professional knowledge</a:t>
                  </a:r>
                  <a:endParaRPr lang="zh-CN" altLang="en-US" dirty="0"/>
                </a:p>
              </p:txBody>
            </p:sp>
          </p:grpSp>
        </p:grpSp>
        <p:sp>
          <p:nvSpPr>
            <p:cNvPr id="24" name="文本框 23">
              <a:extLst>
                <a:ext uri="{FF2B5EF4-FFF2-40B4-BE49-F238E27FC236}">
                  <a16:creationId xmlns:a16="http://schemas.microsoft.com/office/drawing/2014/main" id="{366A8BAA-FA40-484D-98B3-0B82430BC2DE}"/>
                </a:ext>
              </a:extLst>
            </p:cNvPr>
            <p:cNvSpPr txBox="1"/>
            <p:nvPr/>
          </p:nvSpPr>
          <p:spPr>
            <a:xfrm>
              <a:off x="172680" y="2267799"/>
              <a:ext cx="2920772" cy="646331"/>
            </a:xfrm>
            <a:prstGeom prst="rect">
              <a:avLst/>
            </a:prstGeom>
            <a:noFill/>
          </p:spPr>
          <p:txBody>
            <a:bodyPr wrap="square" rtlCol="0">
              <a:spAutoFit/>
            </a:bodyPr>
            <a:lstStyle/>
            <a:p>
              <a:pPr algn="ctr"/>
              <a:r>
                <a:rPr lang="en-US" altLang="zh-CN" dirty="0">
                  <a:solidFill>
                    <a:schemeClr val="accent3">
                      <a:lumMod val="75000"/>
                    </a:schemeClr>
                  </a:solidFill>
                </a:rPr>
                <a:t>Generating realistic image by traditional modeling software</a:t>
              </a:r>
              <a:endParaRPr lang="zh-CN" altLang="en-US" dirty="0">
                <a:solidFill>
                  <a:schemeClr val="accent3">
                    <a:lumMod val="75000"/>
                  </a:schemeClr>
                </a:solidFill>
              </a:endParaRPr>
            </a:p>
          </p:txBody>
        </p:sp>
      </p:grpSp>
    </p:spTree>
    <p:extLst>
      <p:ext uri="{BB962C8B-B14F-4D97-AF65-F5344CB8AC3E}">
        <p14:creationId xmlns:p14="http://schemas.microsoft.com/office/powerpoint/2010/main" val="88271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D07622CB-EA73-443D-B5CA-9175442BAB96}"/>
              </a:ext>
            </a:extLst>
          </p:cNvPr>
          <p:cNvGrpSpPr/>
          <p:nvPr/>
        </p:nvGrpSpPr>
        <p:grpSpPr>
          <a:xfrm>
            <a:off x="2144905" y="4619508"/>
            <a:ext cx="4854190" cy="2049201"/>
            <a:chOff x="3005961" y="4689686"/>
            <a:chExt cx="4854190" cy="2049201"/>
          </a:xfrm>
        </p:grpSpPr>
        <p:grpSp>
          <p:nvGrpSpPr>
            <p:cNvPr id="6" name="组合 5">
              <a:extLst>
                <a:ext uri="{FF2B5EF4-FFF2-40B4-BE49-F238E27FC236}">
                  <a16:creationId xmlns:a16="http://schemas.microsoft.com/office/drawing/2014/main" id="{AAAC817E-F3BA-43AA-9170-DF29FEF45316}"/>
                </a:ext>
              </a:extLst>
            </p:cNvPr>
            <p:cNvGrpSpPr/>
            <p:nvPr/>
          </p:nvGrpSpPr>
          <p:grpSpPr>
            <a:xfrm>
              <a:off x="3005961" y="4689686"/>
              <a:ext cx="4854190" cy="2049201"/>
              <a:chOff x="2966100" y="3746989"/>
              <a:chExt cx="4854190" cy="2049201"/>
            </a:xfrm>
          </p:grpSpPr>
          <p:pic>
            <p:nvPicPr>
              <p:cNvPr id="4" name="图片 3">
                <a:extLst>
                  <a:ext uri="{FF2B5EF4-FFF2-40B4-BE49-F238E27FC236}">
                    <a16:creationId xmlns:a16="http://schemas.microsoft.com/office/drawing/2014/main" id="{075C6D85-6835-4318-BA1D-AA727F74A06F}"/>
                  </a:ext>
                </a:extLst>
              </p:cNvPr>
              <p:cNvPicPr>
                <a:picLocks noChangeAspect="1"/>
              </p:cNvPicPr>
              <p:nvPr/>
            </p:nvPicPr>
            <p:blipFill>
              <a:blip r:embed="rId3"/>
              <a:stretch>
                <a:fillRect/>
              </a:stretch>
            </p:blipFill>
            <p:spPr>
              <a:xfrm>
                <a:off x="2966100" y="3746989"/>
                <a:ext cx="4854190" cy="2049201"/>
              </a:xfrm>
              <a:prstGeom prst="rect">
                <a:avLst/>
              </a:prstGeom>
            </p:spPr>
          </p:pic>
          <p:sp>
            <p:nvSpPr>
              <p:cNvPr id="5" name="矩形 4">
                <a:extLst>
                  <a:ext uri="{FF2B5EF4-FFF2-40B4-BE49-F238E27FC236}">
                    <a16:creationId xmlns:a16="http://schemas.microsoft.com/office/drawing/2014/main" id="{294C7207-059C-4A23-BC32-58D299C93BE7}"/>
                  </a:ext>
                </a:extLst>
              </p:cNvPr>
              <p:cNvSpPr/>
              <p:nvPr/>
            </p:nvSpPr>
            <p:spPr>
              <a:xfrm>
                <a:off x="5506836" y="5493297"/>
                <a:ext cx="2313454" cy="246221"/>
              </a:xfrm>
              <a:prstGeom prst="rect">
                <a:avLst/>
              </a:prstGeom>
            </p:spPr>
            <p:txBody>
              <a:bodyPr wrap="none">
                <a:spAutoFit/>
              </a:bodyPr>
              <a:lstStyle/>
              <a:p>
                <a:r>
                  <a:rPr lang="en-US" altLang="zh-CN" sz="1000" dirty="0">
                    <a:solidFill>
                      <a:schemeClr val="bg1"/>
                    </a:solidFill>
                  </a:rPr>
                  <a:t>http://www.zf3d.com/news.asp?Id=15487</a:t>
                </a:r>
                <a:endParaRPr lang="zh-CN" altLang="en-US" sz="1000" dirty="0">
                  <a:solidFill>
                    <a:schemeClr val="bg1"/>
                  </a:solidFill>
                </a:endParaRPr>
              </a:p>
            </p:txBody>
          </p:sp>
        </p:grpSp>
        <p:cxnSp>
          <p:nvCxnSpPr>
            <p:cNvPr id="13" name="直接箭头连接符 12">
              <a:extLst>
                <a:ext uri="{FF2B5EF4-FFF2-40B4-BE49-F238E27FC236}">
                  <a16:creationId xmlns:a16="http://schemas.microsoft.com/office/drawing/2014/main" id="{620831F9-3BC4-40D4-9AEF-0451B4E607D6}"/>
                </a:ext>
              </a:extLst>
            </p:cNvPr>
            <p:cNvCxnSpPr>
              <a:cxnSpLocks/>
            </p:cNvCxnSpPr>
            <p:nvPr/>
          </p:nvCxnSpPr>
          <p:spPr>
            <a:xfrm>
              <a:off x="5307470" y="5645467"/>
              <a:ext cx="556322" cy="0"/>
            </a:xfrm>
            <a:prstGeom prst="straightConnector1">
              <a:avLst/>
            </a:prstGeom>
            <a:ln w="1143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Propose and Final Goal</a:t>
            </a:r>
            <a:endParaRPr lang="zh-CN" altLang="en-US" sz="3500" cap="small" dirty="0"/>
          </a:p>
        </p:txBody>
      </p:sp>
      <p:grpSp>
        <p:nvGrpSpPr>
          <p:cNvPr id="31" name="组合 30">
            <a:extLst>
              <a:ext uri="{FF2B5EF4-FFF2-40B4-BE49-F238E27FC236}">
                <a16:creationId xmlns:a16="http://schemas.microsoft.com/office/drawing/2014/main" id="{B49E2688-F27B-466B-8DE4-A99910512AF7}"/>
              </a:ext>
            </a:extLst>
          </p:cNvPr>
          <p:cNvGrpSpPr/>
          <p:nvPr/>
        </p:nvGrpSpPr>
        <p:grpSpPr>
          <a:xfrm>
            <a:off x="2800661" y="5035659"/>
            <a:ext cx="1225240" cy="1620350"/>
            <a:chOff x="2800661" y="5035659"/>
            <a:chExt cx="1225240" cy="1620350"/>
          </a:xfrm>
        </p:grpSpPr>
        <p:sp>
          <p:nvSpPr>
            <p:cNvPr id="11" name="任意多边形: 形状 10">
              <a:extLst>
                <a:ext uri="{FF2B5EF4-FFF2-40B4-BE49-F238E27FC236}">
                  <a16:creationId xmlns:a16="http://schemas.microsoft.com/office/drawing/2014/main" id="{64B803AD-9966-4F80-8DD1-979F4EB056CB}"/>
                </a:ext>
              </a:extLst>
            </p:cNvPr>
            <p:cNvSpPr/>
            <p:nvPr/>
          </p:nvSpPr>
          <p:spPr>
            <a:xfrm>
              <a:off x="3161840" y="5453367"/>
              <a:ext cx="363557" cy="1002517"/>
            </a:xfrm>
            <a:custGeom>
              <a:avLst/>
              <a:gdLst>
                <a:gd name="connsiteX0" fmla="*/ 121186 w 121186"/>
                <a:gd name="connsiteY0" fmla="*/ 0 h 1002535"/>
                <a:gd name="connsiteX1" fmla="*/ 55084 w 121186"/>
                <a:gd name="connsiteY1" fmla="*/ 363557 h 1002535"/>
                <a:gd name="connsiteX2" fmla="*/ 0 w 121186"/>
                <a:gd name="connsiteY2" fmla="*/ 1002535 h 1002535"/>
              </a:gdLst>
              <a:ahLst/>
              <a:cxnLst>
                <a:cxn ang="0">
                  <a:pos x="connsiteX0" y="connsiteY0"/>
                </a:cxn>
                <a:cxn ang="0">
                  <a:pos x="connsiteX1" y="connsiteY1"/>
                </a:cxn>
                <a:cxn ang="0">
                  <a:pos x="connsiteX2" y="connsiteY2"/>
                </a:cxn>
              </a:cxnLst>
              <a:rect l="l" t="t" r="r" b="b"/>
              <a:pathLst>
                <a:path w="121186" h="1002535">
                  <a:moveTo>
                    <a:pt x="121186" y="0"/>
                  </a:moveTo>
                  <a:cubicBezTo>
                    <a:pt x="98234" y="98234"/>
                    <a:pt x="75282" y="196468"/>
                    <a:pt x="55084" y="363557"/>
                  </a:cubicBezTo>
                  <a:cubicBezTo>
                    <a:pt x="34886" y="530646"/>
                    <a:pt x="17443" y="766590"/>
                    <a:pt x="0" y="10025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96DA45B-D0E9-405D-A2D3-2B3A64865E8A}"/>
                </a:ext>
              </a:extLst>
            </p:cNvPr>
            <p:cNvSpPr/>
            <p:nvPr/>
          </p:nvSpPr>
          <p:spPr>
            <a:xfrm>
              <a:off x="3128790" y="5783855"/>
              <a:ext cx="451692" cy="826265"/>
            </a:xfrm>
            <a:custGeom>
              <a:avLst/>
              <a:gdLst>
                <a:gd name="connsiteX0" fmla="*/ 451692 w 451692"/>
                <a:gd name="connsiteY0" fmla="*/ 0 h 826265"/>
                <a:gd name="connsiteX1" fmla="*/ 264405 w 451692"/>
                <a:gd name="connsiteY1" fmla="*/ 462709 h 826265"/>
                <a:gd name="connsiteX2" fmla="*/ 0 w 451692"/>
                <a:gd name="connsiteY2" fmla="*/ 826265 h 826265"/>
              </a:gdLst>
              <a:ahLst/>
              <a:cxnLst>
                <a:cxn ang="0">
                  <a:pos x="connsiteX0" y="connsiteY0"/>
                </a:cxn>
                <a:cxn ang="0">
                  <a:pos x="connsiteX1" y="connsiteY1"/>
                </a:cxn>
                <a:cxn ang="0">
                  <a:pos x="connsiteX2" y="connsiteY2"/>
                </a:cxn>
              </a:cxnLst>
              <a:rect l="l" t="t" r="r" b="b"/>
              <a:pathLst>
                <a:path w="451692" h="826265">
                  <a:moveTo>
                    <a:pt x="451692" y="0"/>
                  </a:moveTo>
                  <a:cubicBezTo>
                    <a:pt x="395689" y="162499"/>
                    <a:pt x="339687" y="324998"/>
                    <a:pt x="264405" y="462709"/>
                  </a:cubicBezTo>
                  <a:cubicBezTo>
                    <a:pt x="189123" y="600420"/>
                    <a:pt x="94561" y="713342"/>
                    <a:pt x="0" y="82626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A90D2C9-FE46-40C8-A934-C4B20E0A98F9}"/>
                </a:ext>
              </a:extLst>
            </p:cNvPr>
            <p:cNvSpPr/>
            <p:nvPr/>
          </p:nvSpPr>
          <p:spPr>
            <a:xfrm>
              <a:off x="3767769" y="5642457"/>
              <a:ext cx="81681" cy="1013552"/>
            </a:xfrm>
            <a:custGeom>
              <a:avLst/>
              <a:gdLst>
                <a:gd name="connsiteX0" fmla="*/ 0 w 81681"/>
                <a:gd name="connsiteY0" fmla="*/ 0 h 1013552"/>
                <a:gd name="connsiteX1" fmla="*/ 77118 w 81681"/>
                <a:gd name="connsiteY1" fmla="*/ 517793 h 1013552"/>
                <a:gd name="connsiteX2" fmla="*/ 66101 w 81681"/>
                <a:gd name="connsiteY2" fmla="*/ 1013552 h 1013552"/>
              </a:gdLst>
              <a:ahLst/>
              <a:cxnLst>
                <a:cxn ang="0">
                  <a:pos x="connsiteX0" y="connsiteY0"/>
                </a:cxn>
                <a:cxn ang="0">
                  <a:pos x="connsiteX1" y="connsiteY1"/>
                </a:cxn>
                <a:cxn ang="0">
                  <a:pos x="connsiteX2" y="connsiteY2"/>
                </a:cxn>
              </a:cxnLst>
              <a:rect l="l" t="t" r="r" b="b"/>
              <a:pathLst>
                <a:path w="81681" h="1013552">
                  <a:moveTo>
                    <a:pt x="0" y="0"/>
                  </a:moveTo>
                  <a:cubicBezTo>
                    <a:pt x="33050" y="174434"/>
                    <a:pt x="66101" y="348868"/>
                    <a:pt x="77118" y="517793"/>
                  </a:cubicBezTo>
                  <a:cubicBezTo>
                    <a:pt x="88135" y="686718"/>
                    <a:pt x="77118" y="850135"/>
                    <a:pt x="66101" y="101355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D9B299D-AC21-4613-B5A4-DE3E30AD4B93}"/>
                </a:ext>
              </a:extLst>
            </p:cNvPr>
            <p:cNvSpPr/>
            <p:nvPr/>
          </p:nvSpPr>
          <p:spPr>
            <a:xfrm>
              <a:off x="3594100" y="5232400"/>
              <a:ext cx="431800" cy="635000"/>
            </a:xfrm>
            <a:custGeom>
              <a:avLst/>
              <a:gdLst>
                <a:gd name="connsiteX0" fmla="*/ 0 w 431800"/>
                <a:gd name="connsiteY0" fmla="*/ 0 h 635000"/>
                <a:gd name="connsiteX1" fmla="*/ 298450 w 431800"/>
                <a:gd name="connsiteY1" fmla="*/ 152400 h 635000"/>
                <a:gd name="connsiteX2" fmla="*/ 431800 w 431800"/>
                <a:gd name="connsiteY2" fmla="*/ 635000 h 635000"/>
              </a:gdLst>
              <a:ahLst/>
              <a:cxnLst>
                <a:cxn ang="0">
                  <a:pos x="connsiteX0" y="connsiteY0"/>
                </a:cxn>
                <a:cxn ang="0">
                  <a:pos x="connsiteX1" y="connsiteY1"/>
                </a:cxn>
                <a:cxn ang="0">
                  <a:pos x="connsiteX2" y="connsiteY2"/>
                </a:cxn>
              </a:cxnLst>
              <a:rect l="l" t="t" r="r" b="b"/>
              <a:pathLst>
                <a:path w="431800" h="635000">
                  <a:moveTo>
                    <a:pt x="0" y="0"/>
                  </a:moveTo>
                  <a:cubicBezTo>
                    <a:pt x="113241" y="23283"/>
                    <a:pt x="226483" y="46567"/>
                    <a:pt x="298450" y="152400"/>
                  </a:cubicBezTo>
                  <a:cubicBezTo>
                    <a:pt x="370417" y="258233"/>
                    <a:pt x="401108" y="446616"/>
                    <a:pt x="431800" y="635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0A443942-9509-40B3-AA6D-9C0A72975A17}"/>
                </a:ext>
              </a:extLst>
            </p:cNvPr>
            <p:cNvSpPr/>
            <p:nvPr/>
          </p:nvSpPr>
          <p:spPr>
            <a:xfrm>
              <a:off x="3333751" y="5035659"/>
              <a:ext cx="692150" cy="1161941"/>
            </a:xfrm>
            <a:custGeom>
              <a:avLst/>
              <a:gdLst>
                <a:gd name="connsiteX0" fmla="*/ 0 w 758151"/>
                <a:gd name="connsiteY0" fmla="*/ 18941 h 1161941"/>
                <a:gd name="connsiteX1" fmla="*/ 285750 w 758151"/>
                <a:gd name="connsiteY1" fmla="*/ 18941 h 1161941"/>
                <a:gd name="connsiteX2" fmla="*/ 590550 w 758151"/>
                <a:gd name="connsiteY2" fmla="*/ 215791 h 1161941"/>
                <a:gd name="connsiteX3" fmla="*/ 749300 w 758151"/>
                <a:gd name="connsiteY3" fmla="*/ 717441 h 1161941"/>
                <a:gd name="connsiteX4" fmla="*/ 723900 w 758151"/>
                <a:gd name="connsiteY4" fmla="*/ 1161941 h 116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151" h="1161941">
                  <a:moveTo>
                    <a:pt x="0" y="18941"/>
                  </a:moveTo>
                  <a:cubicBezTo>
                    <a:pt x="93662" y="2537"/>
                    <a:pt x="187325" y="-13867"/>
                    <a:pt x="285750" y="18941"/>
                  </a:cubicBezTo>
                  <a:cubicBezTo>
                    <a:pt x="384175" y="51749"/>
                    <a:pt x="513292" y="99374"/>
                    <a:pt x="590550" y="215791"/>
                  </a:cubicBezTo>
                  <a:cubicBezTo>
                    <a:pt x="667808" y="332208"/>
                    <a:pt x="727075" y="559750"/>
                    <a:pt x="749300" y="717441"/>
                  </a:cubicBezTo>
                  <a:cubicBezTo>
                    <a:pt x="771525" y="875132"/>
                    <a:pt x="747712" y="1018536"/>
                    <a:pt x="723900" y="1161941"/>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8F96F37-6CBB-4ED9-8DA1-8BE32EF01B9E}"/>
                </a:ext>
              </a:extLst>
            </p:cNvPr>
            <p:cNvSpPr/>
            <p:nvPr/>
          </p:nvSpPr>
          <p:spPr>
            <a:xfrm>
              <a:off x="2985389" y="5345647"/>
              <a:ext cx="171912" cy="824879"/>
            </a:xfrm>
            <a:custGeom>
              <a:avLst/>
              <a:gdLst>
                <a:gd name="connsiteX0" fmla="*/ 107950 w 209550"/>
                <a:gd name="connsiteY0" fmla="*/ 0 h 787400"/>
                <a:gd name="connsiteX1" fmla="*/ 0 w 209550"/>
                <a:gd name="connsiteY1" fmla="*/ 273050 h 787400"/>
                <a:gd name="connsiteX2" fmla="*/ 107950 w 209550"/>
                <a:gd name="connsiteY2" fmla="*/ 584200 h 787400"/>
                <a:gd name="connsiteX3" fmla="*/ 209550 w 20955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209550" h="787400">
                  <a:moveTo>
                    <a:pt x="107950" y="0"/>
                  </a:moveTo>
                  <a:cubicBezTo>
                    <a:pt x="53975" y="87841"/>
                    <a:pt x="0" y="175683"/>
                    <a:pt x="0" y="273050"/>
                  </a:cubicBezTo>
                  <a:cubicBezTo>
                    <a:pt x="0" y="370417"/>
                    <a:pt x="73025" y="498475"/>
                    <a:pt x="107950" y="584200"/>
                  </a:cubicBezTo>
                  <a:cubicBezTo>
                    <a:pt x="142875" y="669925"/>
                    <a:pt x="176212" y="728662"/>
                    <a:pt x="209550" y="78740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5C65CE7-70CB-4CDC-8BAD-C63F7CA5BB80}"/>
                </a:ext>
              </a:extLst>
            </p:cNvPr>
            <p:cNvSpPr/>
            <p:nvPr/>
          </p:nvSpPr>
          <p:spPr>
            <a:xfrm>
              <a:off x="2800661" y="5453367"/>
              <a:ext cx="328128" cy="1049033"/>
            </a:xfrm>
            <a:custGeom>
              <a:avLst/>
              <a:gdLst>
                <a:gd name="connsiteX0" fmla="*/ 139389 w 253689"/>
                <a:gd name="connsiteY0" fmla="*/ 0 h 1047750"/>
                <a:gd name="connsiteX1" fmla="*/ 18739 w 253689"/>
                <a:gd name="connsiteY1" fmla="*/ 374650 h 1047750"/>
                <a:gd name="connsiteX2" fmla="*/ 25089 w 253689"/>
                <a:gd name="connsiteY2" fmla="*/ 666750 h 1047750"/>
                <a:gd name="connsiteX3" fmla="*/ 253689 w 253689"/>
                <a:gd name="connsiteY3" fmla="*/ 1047750 h 1047750"/>
              </a:gdLst>
              <a:ahLst/>
              <a:cxnLst>
                <a:cxn ang="0">
                  <a:pos x="connsiteX0" y="connsiteY0"/>
                </a:cxn>
                <a:cxn ang="0">
                  <a:pos x="connsiteX1" y="connsiteY1"/>
                </a:cxn>
                <a:cxn ang="0">
                  <a:pos x="connsiteX2" y="connsiteY2"/>
                </a:cxn>
                <a:cxn ang="0">
                  <a:pos x="connsiteX3" y="connsiteY3"/>
                </a:cxn>
              </a:cxnLst>
              <a:rect l="l" t="t" r="r" b="b"/>
              <a:pathLst>
                <a:path w="253689" h="1047750">
                  <a:moveTo>
                    <a:pt x="139389" y="0"/>
                  </a:moveTo>
                  <a:cubicBezTo>
                    <a:pt x="88589" y="131762"/>
                    <a:pt x="37789" y="263525"/>
                    <a:pt x="18739" y="374650"/>
                  </a:cubicBezTo>
                  <a:cubicBezTo>
                    <a:pt x="-311" y="485775"/>
                    <a:pt x="-14069" y="554567"/>
                    <a:pt x="25089" y="666750"/>
                  </a:cubicBezTo>
                  <a:cubicBezTo>
                    <a:pt x="64247" y="778933"/>
                    <a:pt x="158968" y="913341"/>
                    <a:pt x="253689" y="10477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F55010A1-16E6-4B7B-AF30-EA855D0B1C7A}"/>
              </a:ext>
            </a:extLst>
          </p:cNvPr>
          <p:cNvSpPr/>
          <p:nvPr/>
        </p:nvSpPr>
        <p:spPr>
          <a:xfrm>
            <a:off x="397455" y="1828526"/>
            <a:ext cx="8349087" cy="815352"/>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Final goal: Design and implement a method for generating realistic cloth images by sketching on the cloth model.  </a:t>
            </a:r>
            <a:endParaRPr lang="zh-CN" altLang="en-US" dirty="0">
              <a:solidFill>
                <a:schemeClr val="tx2"/>
              </a:solidFill>
            </a:endParaRPr>
          </a:p>
        </p:txBody>
      </p:sp>
      <p:sp>
        <p:nvSpPr>
          <p:cNvPr id="18" name="文本框 17">
            <a:extLst>
              <a:ext uri="{FF2B5EF4-FFF2-40B4-BE49-F238E27FC236}">
                <a16:creationId xmlns:a16="http://schemas.microsoft.com/office/drawing/2014/main" id="{CF31916F-1C91-4119-99F0-13AA0D9C361E}"/>
              </a:ext>
            </a:extLst>
          </p:cNvPr>
          <p:cNvSpPr txBox="1"/>
          <p:nvPr/>
        </p:nvSpPr>
        <p:spPr>
          <a:xfrm>
            <a:off x="988101" y="3774731"/>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1</a:t>
            </a:r>
            <a:r>
              <a:rPr lang="en-US" altLang="zh-CN" sz="2800" dirty="0">
                <a:latin typeface="Consolas" panose="020B0609020204030204" pitchFamily="49" charset="0"/>
              </a:rPr>
              <a:t> </a:t>
            </a:r>
            <a:r>
              <a:rPr lang="it-IT" altLang="zh-CN" dirty="0"/>
              <a:t>Input a cloth model and modify it with an initial statement </a:t>
            </a:r>
            <a:endParaRPr lang="zh-CN" altLang="en-US" dirty="0"/>
          </a:p>
        </p:txBody>
      </p:sp>
      <p:sp>
        <p:nvSpPr>
          <p:cNvPr id="20" name="文本框 19">
            <a:extLst>
              <a:ext uri="{FF2B5EF4-FFF2-40B4-BE49-F238E27FC236}">
                <a16:creationId xmlns:a16="http://schemas.microsoft.com/office/drawing/2014/main" id="{17590418-711F-4053-945B-793C33F09FCE}"/>
              </a:ext>
            </a:extLst>
          </p:cNvPr>
          <p:cNvSpPr txBox="1"/>
          <p:nvPr/>
        </p:nvSpPr>
        <p:spPr>
          <a:xfrm>
            <a:off x="1878910" y="4174850"/>
            <a:ext cx="3510054"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2</a:t>
            </a:r>
            <a:r>
              <a:rPr lang="en-US" altLang="zh-CN" sz="2800" dirty="0">
                <a:latin typeface="Consolas" panose="020B0609020204030204" pitchFamily="49" charset="0"/>
              </a:rPr>
              <a:t> </a:t>
            </a:r>
            <a:r>
              <a:rPr lang="it-IT" altLang="zh-CN" dirty="0"/>
              <a:t>Sketching on the cloth model</a:t>
            </a:r>
            <a:endParaRPr lang="zh-CN" altLang="en-US" dirty="0"/>
          </a:p>
        </p:txBody>
      </p:sp>
      <p:sp>
        <p:nvSpPr>
          <p:cNvPr id="21" name="文本框 20">
            <a:extLst>
              <a:ext uri="{FF2B5EF4-FFF2-40B4-BE49-F238E27FC236}">
                <a16:creationId xmlns:a16="http://schemas.microsoft.com/office/drawing/2014/main" id="{A5CD94FE-7134-4A95-85D8-621DD33682BD}"/>
              </a:ext>
            </a:extLst>
          </p:cNvPr>
          <p:cNvSpPr txBox="1"/>
          <p:nvPr/>
        </p:nvSpPr>
        <p:spPr>
          <a:xfrm>
            <a:off x="5113892" y="4174850"/>
            <a:ext cx="2806730"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3</a:t>
            </a:r>
            <a:r>
              <a:rPr lang="en-US" altLang="zh-CN" sz="2800" dirty="0">
                <a:latin typeface="Consolas" panose="020B0609020204030204" pitchFamily="49" charset="0"/>
              </a:rPr>
              <a:t> </a:t>
            </a:r>
            <a:r>
              <a:rPr lang="it-IT" altLang="zh-CN" dirty="0"/>
              <a:t>Get the result</a:t>
            </a:r>
            <a:endParaRPr lang="zh-CN" altLang="en-US" dirty="0"/>
          </a:p>
        </p:txBody>
      </p:sp>
      <p:grpSp>
        <p:nvGrpSpPr>
          <p:cNvPr id="37" name="组合 36">
            <a:extLst>
              <a:ext uri="{FF2B5EF4-FFF2-40B4-BE49-F238E27FC236}">
                <a16:creationId xmlns:a16="http://schemas.microsoft.com/office/drawing/2014/main" id="{D920C897-7656-4A2D-B58C-ACDEBC8116DD}"/>
              </a:ext>
            </a:extLst>
          </p:cNvPr>
          <p:cNvGrpSpPr/>
          <p:nvPr/>
        </p:nvGrpSpPr>
        <p:grpSpPr>
          <a:xfrm>
            <a:off x="397455" y="2260905"/>
            <a:ext cx="8173489" cy="1650025"/>
            <a:chOff x="397455" y="2260905"/>
            <a:chExt cx="8173489" cy="1650025"/>
          </a:xfrm>
        </p:grpSpPr>
        <p:grpSp>
          <p:nvGrpSpPr>
            <p:cNvPr id="35" name="组合 34">
              <a:extLst>
                <a:ext uri="{FF2B5EF4-FFF2-40B4-BE49-F238E27FC236}">
                  <a16:creationId xmlns:a16="http://schemas.microsoft.com/office/drawing/2014/main" id="{F06D0290-60E1-4BE5-B377-FC13A233F28A}"/>
                </a:ext>
              </a:extLst>
            </p:cNvPr>
            <p:cNvGrpSpPr/>
            <p:nvPr/>
          </p:nvGrpSpPr>
          <p:grpSpPr>
            <a:xfrm>
              <a:off x="397455" y="2280414"/>
              <a:ext cx="8173489" cy="1630516"/>
              <a:chOff x="397455" y="2280392"/>
              <a:chExt cx="8173489" cy="1630516"/>
            </a:xfrm>
          </p:grpSpPr>
          <p:sp>
            <p:nvSpPr>
              <p:cNvPr id="34" name="矩形 33">
                <a:extLst>
                  <a:ext uri="{FF2B5EF4-FFF2-40B4-BE49-F238E27FC236}">
                    <a16:creationId xmlns:a16="http://schemas.microsoft.com/office/drawing/2014/main" id="{FF9C768F-15C3-4361-B858-8207D36789A1}"/>
                  </a:ext>
                </a:extLst>
              </p:cNvPr>
              <p:cNvSpPr/>
              <p:nvPr/>
            </p:nvSpPr>
            <p:spPr>
              <a:xfrm>
                <a:off x="397455" y="3095556"/>
                <a:ext cx="6765138" cy="815352"/>
              </a:xfrm>
              <a:prstGeom prst="rect">
                <a:avLst/>
              </a:prstGeom>
            </p:spPr>
            <p:txBody>
              <a:bodyPr vert="horz" lIns="91440" tIns="45720" rIns="91440" bIns="45720" rtlCol="0" anchor="ctr">
                <a:normAutofit fontScale="92500" lnSpcReduction="10000"/>
              </a:bodyPr>
              <a:lstStyle/>
              <a:p>
                <a:pPr marL="306000" indent="-306000" algn="just">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Difficulty: Hard to generating the image of overlapping folds by sketching, and physical simulations without the correct fold height are difficult. </a:t>
                </a:r>
                <a:endParaRPr lang="zh-CN" altLang="en-US" dirty="0">
                  <a:solidFill>
                    <a:schemeClr val="tx2"/>
                  </a:solidFill>
                </a:endParaRPr>
              </a:p>
            </p:txBody>
          </p:sp>
          <p:pic>
            <p:nvPicPr>
              <p:cNvPr id="26" name="图片 25">
                <a:extLst>
                  <a:ext uri="{FF2B5EF4-FFF2-40B4-BE49-F238E27FC236}">
                    <a16:creationId xmlns:a16="http://schemas.microsoft.com/office/drawing/2014/main" id="{F4C107A2-9FA8-4051-9B23-DF5647C080BE}"/>
                  </a:ext>
                </a:extLst>
              </p:cNvPr>
              <p:cNvPicPr>
                <a:picLocks noChangeAspect="1"/>
              </p:cNvPicPr>
              <p:nvPr/>
            </p:nvPicPr>
            <p:blipFill>
              <a:blip r:embed="rId4"/>
              <a:stretch>
                <a:fillRect/>
              </a:stretch>
            </p:blipFill>
            <p:spPr>
              <a:xfrm>
                <a:off x="7162593" y="2280392"/>
                <a:ext cx="1408351" cy="1560893"/>
              </a:xfrm>
              <a:prstGeom prst="rect">
                <a:avLst/>
              </a:prstGeom>
            </p:spPr>
          </p:pic>
        </p:grpSp>
        <p:sp>
          <p:nvSpPr>
            <p:cNvPr id="36" name="文本框 35">
              <a:extLst>
                <a:ext uri="{FF2B5EF4-FFF2-40B4-BE49-F238E27FC236}">
                  <a16:creationId xmlns:a16="http://schemas.microsoft.com/office/drawing/2014/main" id="{040B0EFC-ED01-4CAE-AAF5-BAF4C3518EDD}"/>
                </a:ext>
              </a:extLst>
            </p:cNvPr>
            <p:cNvSpPr txBox="1"/>
            <p:nvPr/>
          </p:nvSpPr>
          <p:spPr>
            <a:xfrm>
              <a:off x="7269581" y="2260905"/>
              <a:ext cx="1301363" cy="307777"/>
            </a:xfrm>
            <a:prstGeom prst="rect">
              <a:avLst/>
            </a:prstGeom>
          </p:spPr>
          <p:txBody>
            <a:bodyPr wrap="square">
              <a:spAutoFit/>
            </a:bodyPr>
            <a:lstStyle>
              <a:defPPr>
                <a:defRPr lang="en-US"/>
              </a:defPPr>
              <a:lvl1pPr>
                <a:defRPr sz="1000">
                  <a:solidFill>
                    <a:schemeClr val="bg1"/>
                  </a:solidFill>
                </a:defRPr>
              </a:lvl1pPr>
            </a:lstStyle>
            <a:p>
              <a:r>
                <a:rPr lang="en-US" altLang="zh-CN" sz="700" dirty="0"/>
                <a:t>http://style.moonbasa.com/chaoliuqushi/1181.html</a:t>
              </a:r>
              <a:endParaRPr lang="zh-CN" altLang="en-US" sz="700" dirty="0"/>
            </a:p>
          </p:txBody>
        </p:sp>
      </p:grpSp>
      <p:sp>
        <p:nvSpPr>
          <p:cNvPr id="39" name="矩形 38">
            <a:extLst>
              <a:ext uri="{FF2B5EF4-FFF2-40B4-BE49-F238E27FC236}">
                <a16:creationId xmlns:a16="http://schemas.microsoft.com/office/drawing/2014/main" id="{AB2986C7-569E-4E79-887D-FD5FDB22ADEC}"/>
              </a:ext>
            </a:extLst>
          </p:cNvPr>
          <p:cNvSpPr/>
          <p:nvPr/>
        </p:nvSpPr>
        <p:spPr>
          <a:xfrm>
            <a:off x="397455" y="2437113"/>
            <a:ext cx="6932735" cy="815352"/>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Advantage: Sketching makes the process concise. </a:t>
            </a:r>
            <a:r>
              <a:rPr lang="en-US" altLang="zh-CN" dirty="0"/>
              <a:t>Do not need to consider the correct depth and height of folds. </a:t>
            </a:r>
            <a:endParaRPr lang="zh-CN" altLang="en-US" dirty="0">
              <a:solidFill>
                <a:schemeClr val="tx2"/>
              </a:solidFill>
            </a:endParaRPr>
          </a:p>
        </p:txBody>
      </p:sp>
    </p:spTree>
    <p:extLst>
      <p:ext uri="{BB962C8B-B14F-4D97-AF65-F5344CB8AC3E}">
        <p14:creationId xmlns:p14="http://schemas.microsoft.com/office/powerpoint/2010/main" val="31610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Related Works</a:t>
            </a:r>
            <a:endParaRPr lang="zh-CN" altLang="en-US" sz="3500" cap="small" dirty="0"/>
          </a:p>
        </p:txBody>
      </p:sp>
      <p:sp>
        <p:nvSpPr>
          <p:cNvPr id="3" name="内容占位符 2">
            <a:extLst>
              <a:ext uri="{FF2B5EF4-FFF2-40B4-BE49-F238E27FC236}">
                <a16:creationId xmlns:a16="http://schemas.microsoft.com/office/drawing/2014/main" id="{8F51C49D-C1B8-4CFD-8426-BDB5772A89A3}"/>
              </a:ext>
            </a:extLst>
          </p:cNvPr>
          <p:cNvSpPr>
            <a:spLocks noGrp="1"/>
          </p:cNvSpPr>
          <p:nvPr>
            <p:ph idx="1"/>
          </p:nvPr>
        </p:nvSpPr>
        <p:spPr>
          <a:xfrm>
            <a:off x="5108490" y="1992762"/>
            <a:ext cx="3925341" cy="1415821"/>
          </a:xfrm>
        </p:spPr>
        <p:txBody>
          <a:bodyPr>
            <a:normAutofit/>
          </a:bodyPr>
          <a:lstStyle/>
          <a:p>
            <a:r>
              <a:rPr lang="en-US" altLang="zh-CN" sz="1400" dirty="0"/>
              <a:t>Foldsketch: Sketch directly on the model then get the result. </a:t>
            </a:r>
          </a:p>
          <a:p>
            <a:r>
              <a:rPr lang="en-US" altLang="zh-CN" sz="1400" dirty="0"/>
              <a:t>Limited to the areas that can be drawn and the folds’ shapes. </a:t>
            </a:r>
            <a:endParaRPr lang="zh-CN" altLang="en-US" sz="1400" dirty="0"/>
          </a:p>
        </p:txBody>
      </p:sp>
      <p:grpSp>
        <p:nvGrpSpPr>
          <p:cNvPr id="6" name="组合 5">
            <a:extLst>
              <a:ext uri="{FF2B5EF4-FFF2-40B4-BE49-F238E27FC236}">
                <a16:creationId xmlns:a16="http://schemas.microsoft.com/office/drawing/2014/main" id="{35061779-4E05-4CE8-9172-EA594B99FF3C}"/>
              </a:ext>
            </a:extLst>
          </p:cNvPr>
          <p:cNvGrpSpPr/>
          <p:nvPr/>
        </p:nvGrpSpPr>
        <p:grpSpPr>
          <a:xfrm>
            <a:off x="371237" y="1973207"/>
            <a:ext cx="4737253" cy="1635431"/>
            <a:chOff x="327170" y="1888120"/>
            <a:chExt cx="8456103" cy="2919283"/>
          </a:xfrm>
        </p:grpSpPr>
        <p:pic>
          <p:nvPicPr>
            <p:cNvPr id="4" name="图片 3">
              <a:extLst>
                <a:ext uri="{FF2B5EF4-FFF2-40B4-BE49-F238E27FC236}">
                  <a16:creationId xmlns:a16="http://schemas.microsoft.com/office/drawing/2014/main" id="{55D8304E-8A04-43F6-A6E5-926D083C620B}"/>
                </a:ext>
              </a:extLst>
            </p:cNvPr>
            <p:cNvPicPr>
              <a:picLocks noChangeAspect="1"/>
            </p:cNvPicPr>
            <p:nvPr/>
          </p:nvPicPr>
          <p:blipFill>
            <a:blip r:embed="rId3"/>
            <a:stretch>
              <a:fillRect/>
            </a:stretch>
          </p:blipFill>
          <p:spPr>
            <a:xfrm>
              <a:off x="327170" y="1888120"/>
              <a:ext cx="8456103" cy="2244807"/>
            </a:xfrm>
            <a:prstGeom prst="rect">
              <a:avLst/>
            </a:prstGeom>
          </p:spPr>
        </p:pic>
        <p:sp>
          <p:nvSpPr>
            <p:cNvPr id="5" name="文本框 4">
              <a:extLst>
                <a:ext uri="{FF2B5EF4-FFF2-40B4-BE49-F238E27FC236}">
                  <a16:creationId xmlns:a16="http://schemas.microsoft.com/office/drawing/2014/main" id="{F1EF648F-100D-45FE-B751-F052A1DAA751}"/>
                </a:ext>
              </a:extLst>
            </p:cNvPr>
            <p:cNvSpPr txBox="1"/>
            <p:nvPr/>
          </p:nvSpPr>
          <p:spPr>
            <a:xfrm>
              <a:off x="327170" y="4093197"/>
              <a:ext cx="8456103" cy="714206"/>
            </a:xfrm>
            <a:prstGeom prst="rect">
              <a:avLst/>
            </a:prstGeom>
            <a:noFill/>
          </p:spPr>
          <p:txBody>
            <a:bodyPr wrap="square" rtlCol="0">
              <a:spAutoFit/>
            </a:bodyPr>
            <a:lstStyle/>
            <a:p>
              <a:r>
                <a:rPr lang="en-US" altLang="zh-CN" sz="1000" dirty="0"/>
                <a:t> </a:t>
              </a:r>
              <a:r>
                <a:rPr lang="en-US" altLang="zh-CN" sz="1000" dirty="0" err="1"/>
                <a:t>Minchen</a:t>
              </a:r>
              <a:r>
                <a:rPr lang="en-US" altLang="zh-CN" sz="1000" dirty="0"/>
                <a:t> Li, </a:t>
              </a:r>
              <a:r>
                <a:rPr lang="en-US" altLang="zh-CN" sz="1000" dirty="0" err="1"/>
                <a:t>Alla</a:t>
              </a:r>
              <a:r>
                <a:rPr lang="en-US" altLang="zh-CN" sz="1000" dirty="0"/>
                <a:t> Sheffer, Eitan </a:t>
              </a:r>
              <a:r>
                <a:rPr lang="en-US" altLang="zh-CN" sz="1000" dirty="0" err="1"/>
                <a:t>Grinspun</a:t>
              </a:r>
              <a:r>
                <a:rPr lang="en-US" altLang="zh-CN" sz="1000" dirty="0"/>
                <a:t>, and Nicholas Vining. Foldsketch: Enriching garments with physically reproducible folds. ACM Transaction on Graphics, 37(4), 2018. </a:t>
              </a:r>
              <a:endParaRPr lang="zh-CN" altLang="en-US" sz="1000" dirty="0"/>
            </a:p>
          </p:txBody>
        </p:sp>
      </p:grpSp>
      <p:grpSp>
        <p:nvGrpSpPr>
          <p:cNvPr id="16" name="组合 15">
            <a:extLst>
              <a:ext uri="{FF2B5EF4-FFF2-40B4-BE49-F238E27FC236}">
                <a16:creationId xmlns:a16="http://schemas.microsoft.com/office/drawing/2014/main" id="{2025D5D8-8686-4E63-AE92-48796EA3D5F4}"/>
              </a:ext>
            </a:extLst>
          </p:cNvPr>
          <p:cNvGrpSpPr/>
          <p:nvPr/>
        </p:nvGrpSpPr>
        <p:grpSpPr>
          <a:xfrm>
            <a:off x="246715" y="3731844"/>
            <a:ext cx="4082915" cy="2230524"/>
            <a:chOff x="246715" y="3648719"/>
            <a:chExt cx="4082915" cy="2230524"/>
          </a:xfrm>
        </p:grpSpPr>
        <p:pic>
          <p:nvPicPr>
            <p:cNvPr id="11" name="图片 10">
              <a:extLst>
                <a:ext uri="{FF2B5EF4-FFF2-40B4-BE49-F238E27FC236}">
                  <a16:creationId xmlns:a16="http://schemas.microsoft.com/office/drawing/2014/main" id="{E8D75EFD-61DF-4AE6-8137-1998AEFBD1B0}"/>
                </a:ext>
              </a:extLst>
            </p:cNvPr>
            <p:cNvPicPr>
              <a:picLocks noChangeAspect="1"/>
            </p:cNvPicPr>
            <p:nvPr/>
          </p:nvPicPr>
          <p:blipFill>
            <a:blip r:embed="rId4"/>
            <a:stretch>
              <a:fillRect/>
            </a:stretch>
          </p:blipFill>
          <p:spPr>
            <a:xfrm>
              <a:off x="371238" y="3648719"/>
              <a:ext cx="3958392" cy="1697745"/>
            </a:xfrm>
            <a:prstGeom prst="rect">
              <a:avLst/>
            </a:prstGeom>
          </p:spPr>
        </p:pic>
        <p:sp>
          <p:nvSpPr>
            <p:cNvPr id="14" name="文本框 13">
              <a:extLst>
                <a:ext uri="{FF2B5EF4-FFF2-40B4-BE49-F238E27FC236}">
                  <a16:creationId xmlns:a16="http://schemas.microsoft.com/office/drawing/2014/main" id="{B4F63610-0F63-498B-BC2F-D97783855E09}"/>
                </a:ext>
              </a:extLst>
            </p:cNvPr>
            <p:cNvSpPr txBox="1"/>
            <p:nvPr/>
          </p:nvSpPr>
          <p:spPr>
            <a:xfrm>
              <a:off x="246715" y="5325245"/>
              <a:ext cx="4082915" cy="553998"/>
            </a:xfrm>
            <a:prstGeom prst="rect">
              <a:avLst/>
            </a:prstGeom>
            <a:noFill/>
          </p:spPr>
          <p:txBody>
            <a:bodyPr wrap="square" rtlCol="0">
              <a:spAutoFit/>
            </a:bodyPr>
            <a:lstStyle>
              <a:defPPr>
                <a:defRPr lang="en-US"/>
              </a:defPPr>
              <a:lvl1pPr>
                <a:defRPr sz="1000"/>
              </a:lvl1pPr>
            </a:lstStyle>
            <a:p>
              <a:pPr algn="ctr"/>
              <a:r>
                <a:rPr lang="en-US" altLang="zh-CN" dirty="0" err="1"/>
                <a:t>Changjian</a:t>
              </a:r>
              <a:r>
                <a:rPr lang="en-US" altLang="zh-CN" dirty="0"/>
                <a:t> Li, Hao Pan, Yang Liu, Xin Tong, </a:t>
              </a:r>
              <a:r>
                <a:rPr lang="en-US" altLang="zh-CN" dirty="0" err="1"/>
                <a:t>Alla</a:t>
              </a:r>
              <a:r>
                <a:rPr lang="en-US" altLang="zh-CN" dirty="0"/>
                <a:t> Sheffer, and </a:t>
              </a:r>
              <a:r>
                <a:rPr lang="en-US" altLang="zh-CN" dirty="0" err="1"/>
                <a:t>Wenping</a:t>
              </a:r>
              <a:r>
                <a:rPr lang="en-US" altLang="zh-CN" dirty="0"/>
                <a:t> Wang. </a:t>
              </a:r>
              <a:r>
                <a:rPr lang="en-US" altLang="zh-CN" dirty="0" err="1"/>
                <a:t>Bendsketch</a:t>
              </a:r>
              <a:r>
                <a:rPr lang="en-US" altLang="zh-CN" dirty="0"/>
                <a:t>: Modeling freeform surfaces through 2d sketching. </a:t>
              </a:r>
              <a:r>
                <a:rPr lang="en-US" altLang="zh-CN" dirty="0" err="1"/>
                <a:t>ACMTrans</a:t>
              </a:r>
              <a:r>
                <a:rPr lang="en-US" altLang="zh-CN" dirty="0"/>
                <a:t>. Graph., 36(4):125:1–125:14, July 2017.</a:t>
              </a:r>
              <a:endParaRPr lang="zh-CN" altLang="en-US" dirty="0"/>
            </a:p>
          </p:txBody>
        </p:sp>
      </p:grpSp>
      <p:sp>
        <p:nvSpPr>
          <p:cNvPr id="15" name="文本框 14">
            <a:extLst>
              <a:ext uri="{FF2B5EF4-FFF2-40B4-BE49-F238E27FC236}">
                <a16:creationId xmlns:a16="http://schemas.microsoft.com/office/drawing/2014/main" id="{C379C087-1A55-4C80-A149-BA90D6D26C1C}"/>
              </a:ext>
            </a:extLst>
          </p:cNvPr>
          <p:cNvSpPr txBox="1"/>
          <p:nvPr/>
        </p:nvSpPr>
        <p:spPr>
          <a:xfrm>
            <a:off x="-25812" y="5879243"/>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err="1"/>
              <a:t>Bendsketch</a:t>
            </a:r>
            <a:r>
              <a:rPr lang="en-US" altLang="zh-CN" sz="1400" dirty="0"/>
              <a:t>: Get the whole model directly by sketching.  </a:t>
            </a:r>
          </a:p>
        </p:txBody>
      </p:sp>
      <p:sp>
        <p:nvSpPr>
          <p:cNvPr id="18" name="文本框 17">
            <a:extLst>
              <a:ext uri="{FF2B5EF4-FFF2-40B4-BE49-F238E27FC236}">
                <a16:creationId xmlns:a16="http://schemas.microsoft.com/office/drawing/2014/main" id="{8A0E7380-640F-416D-9CB8-14971A203C85}"/>
              </a:ext>
            </a:extLst>
          </p:cNvPr>
          <p:cNvSpPr txBox="1"/>
          <p:nvPr/>
        </p:nvSpPr>
        <p:spPr>
          <a:xfrm>
            <a:off x="-25812" y="6385963"/>
            <a:ext cx="4878643" cy="677108"/>
          </a:xfrm>
          <a:prstGeom prst="rect">
            <a:avLst/>
          </a:prstGeom>
        </p:spPr>
        <p:txBody>
          <a:bodyPr vert="horz" lIns="91440" tIns="45720" rIns="91440" bIns="45720" rtlCol="0" anchor="ctr">
            <a:normAutofit/>
          </a:bodyPr>
          <a:lstStyle>
            <a:defPPr>
              <a:defRPr lang="en-US"/>
            </a:defPPr>
            <a:lvl1pPr marL="306000" indent="-306000">
              <a:spcBef>
                <a:spcPct val="20000"/>
              </a:spcBef>
              <a:spcAft>
                <a:spcPts val="600"/>
              </a:spcAft>
              <a:buClr>
                <a:schemeClr val="accent2"/>
              </a:buClr>
              <a:buSzPct val="92000"/>
              <a:buFont typeface="Wingdings 2" panose="05020102010507070707" pitchFamily="18" charset="2"/>
              <a:buChar char=""/>
              <a:defRPr sz="15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Enough knowledge of pattern structure and drawing is required. </a:t>
            </a:r>
          </a:p>
          <a:p>
            <a:endParaRPr lang="zh-CN" altLang="en-US" sz="1400" dirty="0"/>
          </a:p>
        </p:txBody>
      </p:sp>
      <p:pic>
        <p:nvPicPr>
          <p:cNvPr id="19" name="图片 18">
            <a:extLst>
              <a:ext uri="{FF2B5EF4-FFF2-40B4-BE49-F238E27FC236}">
                <a16:creationId xmlns:a16="http://schemas.microsoft.com/office/drawing/2014/main" id="{020B407A-EBCE-4362-9196-33785E6A4AED}"/>
              </a:ext>
            </a:extLst>
          </p:cNvPr>
          <p:cNvPicPr>
            <a:picLocks noChangeAspect="1"/>
          </p:cNvPicPr>
          <p:nvPr/>
        </p:nvPicPr>
        <p:blipFill>
          <a:blip r:embed="rId5"/>
          <a:stretch>
            <a:fillRect/>
          </a:stretch>
        </p:blipFill>
        <p:spPr>
          <a:xfrm>
            <a:off x="4711441" y="3654380"/>
            <a:ext cx="4297450" cy="1749959"/>
          </a:xfrm>
          <a:prstGeom prst="rect">
            <a:avLst/>
          </a:prstGeom>
        </p:spPr>
      </p:pic>
      <p:sp>
        <p:nvSpPr>
          <p:cNvPr id="20" name="文本框 19">
            <a:extLst>
              <a:ext uri="{FF2B5EF4-FFF2-40B4-BE49-F238E27FC236}">
                <a16:creationId xmlns:a16="http://schemas.microsoft.com/office/drawing/2014/main" id="{AC1EC2E3-E0BD-46B6-BAD4-753AEC9CA461}"/>
              </a:ext>
            </a:extLst>
          </p:cNvPr>
          <p:cNvSpPr txBox="1"/>
          <p:nvPr/>
        </p:nvSpPr>
        <p:spPr>
          <a:xfrm>
            <a:off x="4329630" y="5429589"/>
            <a:ext cx="5010360" cy="707886"/>
          </a:xfrm>
          <a:prstGeom prst="rect">
            <a:avLst/>
          </a:prstGeom>
          <a:noFill/>
        </p:spPr>
        <p:txBody>
          <a:bodyPr wrap="square" rtlCol="0">
            <a:spAutoFit/>
          </a:bodyPr>
          <a:lstStyle>
            <a:defPPr>
              <a:defRPr lang="en-US"/>
            </a:defPPr>
            <a:lvl1pPr algn="ctr">
              <a:defRPr sz="1000"/>
            </a:lvl1pPr>
          </a:lstStyle>
          <a:p>
            <a:r>
              <a:rPr lang="en-US" altLang="zh-CN" dirty="0" err="1"/>
              <a:t>Tuanfeng</a:t>
            </a:r>
            <a:r>
              <a:rPr lang="en-US" altLang="zh-CN" dirty="0"/>
              <a:t> Y. Wang, </a:t>
            </a:r>
            <a:r>
              <a:rPr lang="en-US" altLang="zh-CN" dirty="0" err="1"/>
              <a:t>Duygu</a:t>
            </a:r>
            <a:r>
              <a:rPr lang="en-US" altLang="zh-CN" dirty="0"/>
              <a:t> </a:t>
            </a:r>
            <a:r>
              <a:rPr lang="en-US" altLang="zh-CN" dirty="0" err="1"/>
              <a:t>Ceylan</a:t>
            </a:r>
            <a:r>
              <a:rPr lang="en-US" altLang="zh-CN" dirty="0"/>
              <a:t>, Jovan </a:t>
            </a:r>
            <a:r>
              <a:rPr lang="en-US" altLang="zh-CN" dirty="0" err="1"/>
              <a:t>Popovi</a:t>
            </a:r>
            <a:r>
              <a:rPr lang="en-US" altLang="zh-CN" dirty="0"/>
              <a:t>´ c, and </a:t>
            </a:r>
            <a:r>
              <a:rPr lang="en-US" altLang="zh-CN" dirty="0" err="1"/>
              <a:t>Niloy</a:t>
            </a:r>
            <a:r>
              <a:rPr lang="en-US" altLang="zh-CN" dirty="0"/>
              <a:t> J. Mitra. Learning a shared shape space for multimodal garment design. In SIGGRAPH Asia 2018 Technical Papers, SIGGRAPH Asia ’18, pages 203:1–203:13, New York, NY, USA, 2018. ACM.</a:t>
            </a:r>
          </a:p>
          <a:p>
            <a:endParaRPr lang="zh-CN" altLang="en-US" dirty="0"/>
          </a:p>
        </p:txBody>
      </p:sp>
      <p:sp>
        <p:nvSpPr>
          <p:cNvPr id="21" name="文本框 20">
            <a:extLst>
              <a:ext uri="{FF2B5EF4-FFF2-40B4-BE49-F238E27FC236}">
                <a16:creationId xmlns:a16="http://schemas.microsoft.com/office/drawing/2014/main" id="{AC59F8DC-D0DB-4746-AEC9-496376B617B2}"/>
              </a:ext>
            </a:extLst>
          </p:cNvPr>
          <p:cNvSpPr txBox="1"/>
          <p:nvPr/>
        </p:nvSpPr>
        <p:spPr>
          <a:xfrm>
            <a:off x="4491539" y="5866803"/>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Based on machine learning. </a:t>
            </a:r>
          </a:p>
        </p:txBody>
      </p:sp>
      <p:sp>
        <p:nvSpPr>
          <p:cNvPr id="22" name="文本框 21">
            <a:extLst>
              <a:ext uri="{FF2B5EF4-FFF2-40B4-BE49-F238E27FC236}">
                <a16:creationId xmlns:a16="http://schemas.microsoft.com/office/drawing/2014/main" id="{09ECED8A-007D-47AE-A68F-BFEFD3B70C3E}"/>
              </a:ext>
            </a:extLst>
          </p:cNvPr>
          <p:cNvSpPr txBox="1"/>
          <p:nvPr/>
        </p:nvSpPr>
        <p:spPr>
          <a:xfrm>
            <a:off x="4491538" y="6290398"/>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Only can generate the model of cloth that the style is already existing in the database. </a:t>
            </a:r>
          </a:p>
        </p:txBody>
      </p:sp>
    </p:spTree>
    <p:extLst>
      <p:ext uri="{BB962C8B-B14F-4D97-AF65-F5344CB8AC3E}">
        <p14:creationId xmlns:p14="http://schemas.microsoft.com/office/powerpoint/2010/main" val="37966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P spid="18"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Related Works</a:t>
            </a:r>
            <a:endParaRPr lang="zh-CN" altLang="en-US" sz="3500" cap="small" dirty="0"/>
          </a:p>
        </p:txBody>
      </p:sp>
      <p:grpSp>
        <p:nvGrpSpPr>
          <p:cNvPr id="6" name="组合 5">
            <a:extLst>
              <a:ext uri="{FF2B5EF4-FFF2-40B4-BE49-F238E27FC236}">
                <a16:creationId xmlns:a16="http://schemas.microsoft.com/office/drawing/2014/main" id="{0D1FCCAF-5E53-446D-9CA4-4051818F5540}"/>
              </a:ext>
            </a:extLst>
          </p:cNvPr>
          <p:cNvGrpSpPr/>
          <p:nvPr/>
        </p:nvGrpSpPr>
        <p:grpSpPr>
          <a:xfrm>
            <a:off x="396623" y="1875087"/>
            <a:ext cx="3853829" cy="4957746"/>
            <a:chOff x="396623" y="1875087"/>
            <a:chExt cx="3853829" cy="4957746"/>
          </a:xfrm>
        </p:grpSpPr>
        <p:pic>
          <p:nvPicPr>
            <p:cNvPr id="4" name="图片 3">
              <a:extLst>
                <a:ext uri="{FF2B5EF4-FFF2-40B4-BE49-F238E27FC236}">
                  <a16:creationId xmlns:a16="http://schemas.microsoft.com/office/drawing/2014/main" id="{27E37E62-502A-4699-A3E3-F29AB4D19139}"/>
                </a:ext>
              </a:extLst>
            </p:cNvPr>
            <p:cNvPicPr>
              <a:picLocks noChangeAspect="1"/>
            </p:cNvPicPr>
            <p:nvPr/>
          </p:nvPicPr>
          <p:blipFill>
            <a:blip r:embed="rId3"/>
            <a:stretch>
              <a:fillRect/>
            </a:stretch>
          </p:blipFill>
          <p:spPr>
            <a:xfrm>
              <a:off x="396623" y="1875087"/>
              <a:ext cx="3811883" cy="4428915"/>
            </a:xfrm>
            <a:prstGeom prst="rect">
              <a:avLst/>
            </a:prstGeom>
          </p:spPr>
        </p:pic>
        <p:sp>
          <p:nvSpPr>
            <p:cNvPr id="5" name="文本框 4">
              <a:extLst>
                <a:ext uri="{FF2B5EF4-FFF2-40B4-BE49-F238E27FC236}">
                  <a16:creationId xmlns:a16="http://schemas.microsoft.com/office/drawing/2014/main" id="{41E8E4FA-0458-42D7-98F8-2EB066B5D8AB}"/>
                </a:ext>
              </a:extLst>
            </p:cNvPr>
            <p:cNvSpPr txBox="1"/>
            <p:nvPr/>
          </p:nvSpPr>
          <p:spPr>
            <a:xfrm>
              <a:off x="438568" y="6278835"/>
              <a:ext cx="3811884" cy="553998"/>
            </a:xfrm>
            <a:prstGeom prst="rect">
              <a:avLst/>
            </a:prstGeom>
            <a:noFill/>
          </p:spPr>
          <p:txBody>
            <a:bodyPr wrap="square" rtlCol="0">
              <a:spAutoFit/>
            </a:bodyPr>
            <a:lstStyle>
              <a:defPPr>
                <a:defRPr lang="en-US"/>
              </a:defPPr>
              <a:lvl1pPr>
                <a:defRPr sz="1000"/>
              </a:lvl1pPr>
            </a:lstStyle>
            <a:p>
              <a:r>
                <a:rPr lang="en-US" altLang="zh-CN" dirty="0" err="1"/>
                <a:t>Hatsu</a:t>
              </a:r>
              <a:r>
                <a:rPr lang="en-US" altLang="zh-CN" dirty="0"/>
                <a:t> Shi, </a:t>
              </a:r>
              <a:r>
                <a:rPr lang="en-US" altLang="zh-CN" dirty="0" err="1"/>
                <a:t>Suguru</a:t>
              </a:r>
              <a:r>
                <a:rPr lang="en-US" altLang="zh-CN" dirty="0"/>
                <a:t> </a:t>
              </a:r>
              <a:r>
                <a:rPr lang="en-US" altLang="zh-CN" dirty="0" err="1"/>
                <a:t>Saito,``An</a:t>
              </a:r>
              <a:r>
                <a:rPr lang="en-US" altLang="zh-CN" dirty="0"/>
                <a:t> interactive method for adding wrinkles on cloth models to generate a convincing cloth </a:t>
              </a:r>
              <a:r>
                <a:rPr lang="en-US" altLang="zh-CN" dirty="0" err="1"/>
                <a:t>CG'',proceedings</a:t>
              </a:r>
              <a:r>
                <a:rPr lang="en-US" altLang="zh-CN" dirty="0"/>
                <a:t> of the 81st National Convention of IPSJ, 2ZC-03, 2 pages, IPSJ, 2019. </a:t>
              </a:r>
              <a:endParaRPr lang="zh-CN" altLang="en-US" dirty="0"/>
            </a:p>
          </p:txBody>
        </p:sp>
      </p:grpSp>
      <p:sp>
        <p:nvSpPr>
          <p:cNvPr id="9" name="文本框 8">
            <a:extLst>
              <a:ext uri="{FF2B5EF4-FFF2-40B4-BE49-F238E27FC236}">
                <a16:creationId xmlns:a16="http://schemas.microsoft.com/office/drawing/2014/main" id="{82247B92-29B0-46F6-9DDA-E13B245599DA}"/>
              </a:ext>
            </a:extLst>
          </p:cNvPr>
          <p:cNvSpPr txBox="1"/>
          <p:nvPr/>
        </p:nvSpPr>
        <p:spPr>
          <a:xfrm>
            <a:off x="4666084" y="196293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10" name="文本框 9">
            <a:extLst>
              <a:ext uri="{FF2B5EF4-FFF2-40B4-BE49-F238E27FC236}">
                <a16:creationId xmlns:a16="http://schemas.microsoft.com/office/drawing/2014/main" id="{5CECBC2B-4E3E-41F8-A607-5BBEEA89C21A}"/>
              </a:ext>
            </a:extLst>
          </p:cNvPr>
          <p:cNvSpPr txBox="1"/>
          <p:nvPr/>
        </p:nvSpPr>
        <p:spPr>
          <a:xfrm>
            <a:off x="4666084" y="272985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Preprocessing</a:t>
            </a:r>
            <a:endParaRPr lang="zh-CN" altLang="en-US" sz="2400" dirty="0"/>
          </a:p>
        </p:txBody>
      </p:sp>
      <p:sp>
        <p:nvSpPr>
          <p:cNvPr id="11" name="文本框 10">
            <a:extLst>
              <a:ext uri="{FF2B5EF4-FFF2-40B4-BE49-F238E27FC236}">
                <a16:creationId xmlns:a16="http://schemas.microsoft.com/office/drawing/2014/main" id="{43BF81E9-5A88-4971-8C1D-8B7B613A492B}"/>
              </a:ext>
            </a:extLst>
          </p:cNvPr>
          <p:cNvSpPr txBox="1"/>
          <p:nvPr/>
        </p:nvSpPr>
        <p:spPr>
          <a:xfrm>
            <a:off x="4666083" y="3683949"/>
            <a:ext cx="3694141"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Sketching on the model </a:t>
            </a:r>
            <a:endParaRPr lang="zh-CN" altLang="en-US" sz="2400" dirty="0"/>
          </a:p>
        </p:txBody>
      </p:sp>
      <p:sp>
        <p:nvSpPr>
          <p:cNvPr id="12" name="文本框 11">
            <a:extLst>
              <a:ext uri="{FF2B5EF4-FFF2-40B4-BE49-F238E27FC236}">
                <a16:creationId xmlns:a16="http://schemas.microsoft.com/office/drawing/2014/main" id="{DD183814-A53F-496C-A38C-4D91749F201B}"/>
              </a:ext>
            </a:extLst>
          </p:cNvPr>
          <p:cNvSpPr txBox="1"/>
          <p:nvPr/>
        </p:nvSpPr>
        <p:spPr>
          <a:xfrm>
            <a:off x="4666081" y="4641857"/>
            <a:ext cx="3694143"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Modifying and get the result</a:t>
            </a:r>
            <a:endParaRPr lang="zh-CN" altLang="en-US" sz="2400" dirty="0"/>
          </a:p>
        </p:txBody>
      </p:sp>
      <p:sp>
        <p:nvSpPr>
          <p:cNvPr id="13" name="箭头: 下 12">
            <a:extLst>
              <a:ext uri="{FF2B5EF4-FFF2-40B4-BE49-F238E27FC236}">
                <a16:creationId xmlns:a16="http://schemas.microsoft.com/office/drawing/2014/main" id="{8A2F9EB8-9DA4-4ACE-9731-70625D438CCE}"/>
              </a:ext>
            </a:extLst>
          </p:cNvPr>
          <p:cNvSpPr/>
          <p:nvPr/>
        </p:nvSpPr>
        <p:spPr>
          <a:xfrm>
            <a:off x="6388920" y="2448346"/>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E4A88263-8747-43D7-98BD-B73EC6D153E8}"/>
              </a:ext>
            </a:extLst>
          </p:cNvPr>
          <p:cNvSpPr/>
          <p:nvPr/>
        </p:nvSpPr>
        <p:spPr>
          <a:xfrm>
            <a:off x="6376585" y="3323772"/>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E67E905E-40E2-4A2F-9946-5CF11F7C042C}"/>
              </a:ext>
            </a:extLst>
          </p:cNvPr>
          <p:cNvSpPr/>
          <p:nvPr/>
        </p:nvSpPr>
        <p:spPr>
          <a:xfrm>
            <a:off x="6376584" y="4295400"/>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228B808-FEAC-4329-B4EE-4E6267A11E19}"/>
              </a:ext>
            </a:extLst>
          </p:cNvPr>
          <p:cNvSpPr txBox="1"/>
          <p:nvPr/>
        </p:nvSpPr>
        <p:spPr>
          <a:xfrm>
            <a:off x="4825998" y="3259819"/>
            <a:ext cx="337429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initial state</a:t>
            </a:r>
            <a:endParaRPr lang="zh-CN" altLang="en-US" dirty="0"/>
          </a:p>
        </p:txBody>
      </p:sp>
      <p:sp>
        <p:nvSpPr>
          <p:cNvPr id="17" name="文本框 16">
            <a:extLst>
              <a:ext uri="{FF2B5EF4-FFF2-40B4-BE49-F238E27FC236}">
                <a16:creationId xmlns:a16="http://schemas.microsoft.com/office/drawing/2014/main" id="{383AB95E-F940-42D2-99EB-0C277AEA4B97}"/>
              </a:ext>
            </a:extLst>
          </p:cNvPr>
          <p:cNvSpPr txBox="1"/>
          <p:nvPr/>
        </p:nvSpPr>
        <p:spPr>
          <a:xfrm>
            <a:off x="4828759" y="5165242"/>
            <a:ext cx="336877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final state</a:t>
            </a:r>
            <a:endParaRPr lang="zh-CN" altLang="en-US" dirty="0"/>
          </a:p>
        </p:txBody>
      </p:sp>
      <p:grpSp>
        <p:nvGrpSpPr>
          <p:cNvPr id="20" name="组合 19">
            <a:extLst>
              <a:ext uri="{FF2B5EF4-FFF2-40B4-BE49-F238E27FC236}">
                <a16:creationId xmlns:a16="http://schemas.microsoft.com/office/drawing/2014/main" id="{28059C23-C11A-4D46-AA0F-E03865729DD6}"/>
              </a:ext>
            </a:extLst>
          </p:cNvPr>
          <p:cNvGrpSpPr/>
          <p:nvPr/>
        </p:nvGrpSpPr>
        <p:grpSpPr>
          <a:xfrm>
            <a:off x="4666085" y="4197864"/>
            <a:ext cx="3694139" cy="377662"/>
            <a:chOff x="4250448" y="4794084"/>
            <a:chExt cx="3694139" cy="377662"/>
          </a:xfrm>
        </p:grpSpPr>
        <p:sp>
          <p:nvSpPr>
            <p:cNvPr id="18" name="文本框 17">
              <a:extLst>
                <a:ext uri="{FF2B5EF4-FFF2-40B4-BE49-F238E27FC236}">
                  <a16:creationId xmlns:a16="http://schemas.microsoft.com/office/drawing/2014/main" id="{1372E641-7E5D-46F8-B1F0-1BBD14413827}"/>
                </a:ext>
              </a:extLst>
            </p:cNvPr>
            <p:cNvSpPr txBox="1"/>
            <p:nvPr/>
          </p:nvSpPr>
          <p:spPr>
            <a:xfrm>
              <a:off x="4250448" y="4794084"/>
              <a:ext cx="2311047" cy="37766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Mesh Reconstruction</a:t>
              </a:r>
              <a:endParaRPr lang="zh-CN" altLang="en-US" dirty="0"/>
            </a:p>
          </p:txBody>
        </p:sp>
        <p:sp>
          <p:nvSpPr>
            <p:cNvPr id="19" name="文本框 18">
              <a:extLst>
                <a:ext uri="{FF2B5EF4-FFF2-40B4-BE49-F238E27FC236}">
                  <a16:creationId xmlns:a16="http://schemas.microsoft.com/office/drawing/2014/main" id="{4955B8EC-147C-499E-BC45-007616726AAB}"/>
                </a:ext>
              </a:extLst>
            </p:cNvPr>
            <p:cNvSpPr txBox="1"/>
            <p:nvPr/>
          </p:nvSpPr>
          <p:spPr>
            <a:xfrm>
              <a:off x="6603436" y="4802414"/>
              <a:ext cx="1341151"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Smoothing</a:t>
              </a:r>
              <a:endParaRPr lang="zh-CN" altLang="en-US" dirty="0"/>
            </a:p>
          </p:txBody>
        </p:sp>
      </p:grpSp>
      <p:grpSp>
        <p:nvGrpSpPr>
          <p:cNvPr id="7" name="组合 6">
            <a:extLst>
              <a:ext uri="{FF2B5EF4-FFF2-40B4-BE49-F238E27FC236}">
                <a16:creationId xmlns:a16="http://schemas.microsoft.com/office/drawing/2014/main" id="{A675561F-7740-4BC2-A4D4-42463E0B8086}"/>
              </a:ext>
            </a:extLst>
          </p:cNvPr>
          <p:cNvGrpSpPr/>
          <p:nvPr/>
        </p:nvGrpSpPr>
        <p:grpSpPr>
          <a:xfrm>
            <a:off x="4087345" y="5467865"/>
            <a:ext cx="4863942" cy="1230701"/>
            <a:chOff x="4087345" y="5467865"/>
            <a:chExt cx="4863942" cy="1230701"/>
          </a:xfrm>
        </p:grpSpPr>
        <p:sp>
          <p:nvSpPr>
            <p:cNvPr id="21" name="内容占位符 2">
              <a:extLst>
                <a:ext uri="{FF2B5EF4-FFF2-40B4-BE49-F238E27FC236}">
                  <a16:creationId xmlns:a16="http://schemas.microsoft.com/office/drawing/2014/main" id="{E0BC61C6-69D7-40ED-BB9E-EFF7D6A3670F}"/>
                </a:ext>
              </a:extLst>
            </p:cNvPr>
            <p:cNvSpPr txBox="1">
              <a:spLocks/>
            </p:cNvSpPr>
            <p:nvPr/>
          </p:nvSpPr>
          <p:spPr>
            <a:xfrm>
              <a:off x="4087345" y="5467865"/>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attention to the shape of the folds </a:t>
              </a:r>
              <a:endParaRPr lang="zh-CN" altLang="en-US" sz="2000" dirty="0"/>
            </a:p>
          </p:txBody>
        </p:sp>
        <p:sp>
          <p:nvSpPr>
            <p:cNvPr id="22" name="内容占位符 2">
              <a:extLst>
                <a:ext uri="{FF2B5EF4-FFF2-40B4-BE49-F238E27FC236}">
                  <a16:creationId xmlns:a16="http://schemas.microsoft.com/office/drawing/2014/main" id="{4753263D-A4FA-4DA2-AAE2-5D884104742F}"/>
                </a:ext>
              </a:extLst>
            </p:cNvPr>
            <p:cNvSpPr txBox="1">
              <a:spLocks/>
            </p:cNvSpPr>
            <p:nvPr/>
          </p:nvSpPr>
          <p:spPr>
            <a:xfrm>
              <a:off x="4099684" y="5820092"/>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freedom where the user can sketch </a:t>
              </a:r>
              <a:endParaRPr lang="zh-CN" altLang="en-US" sz="2000" dirty="0"/>
            </a:p>
          </p:txBody>
        </p:sp>
        <p:sp>
          <p:nvSpPr>
            <p:cNvPr id="23" name="内容占位符 2">
              <a:extLst>
                <a:ext uri="{FF2B5EF4-FFF2-40B4-BE49-F238E27FC236}">
                  <a16:creationId xmlns:a16="http://schemas.microsoft.com/office/drawing/2014/main" id="{4AC3CF39-FA75-4BBB-B4FE-D6226361C924}"/>
                </a:ext>
              </a:extLst>
            </p:cNvPr>
            <p:cNvSpPr txBox="1">
              <a:spLocks/>
            </p:cNvSpPr>
            <p:nvPr/>
          </p:nvSpPr>
          <p:spPr>
            <a:xfrm>
              <a:off x="4099684" y="6304002"/>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freedom in the shape of folds that can be generated </a:t>
              </a:r>
              <a:endParaRPr lang="zh-CN" altLang="en-US" sz="2000" dirty="0"/>
            </a:p>
          </p:txBody>
        </p:sp>
      </p:grpSp>
    </p:spTree>
    <p:extLst>
      <p:ext uri="{BB962C8B-B14F-4D97-AF65-F5344CB8AC3E}">
        <p14:creationId xmlns:p14="http://schemas.microsoft.com/office/powerpoint/2010/main" val="14918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6" grpId="0" animBg="1"/>
      <p:bldP spid="14"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Processing Method</a:t>
            </a:r>
            <a:endParaRPr lang="zh-CN" altLang="en-US" sz="3500" cap="small" dirty="0"/>
          </a:p>
        </p:txBody>
      </p:sp>
      <p:sp>
        <p:nvSpPr>
          <p:cNvPr id="22" name="内容占位符 2">
            <a:extLst>
              <a:ext uri="{FF2B5EF4-FFF2-40B4-BE49-F238E27FC236}">
                <a16:creationId xmlns:a16="http://schemas.microsoft.com/office/drawing/2014/main" id="{67CFAFDC-9947-4C1B-B5E0-53F4D08CD1C9}"/>
              </a:ext>
            </a:extLst>
          </p:cNvPr>
          <p:cNvSpPr>
            <a:spLocks noGrp="1"/>
          </p:cNvSpPr>
          <p:nvPr>
            <p:ph idx="1"/>
          </p:nvPr>
        </p:nvSpPr>
        <p:spPr>
          <a:xfrm>
            <a:off x="4547951" y="1282481"/>
            <a:ext cx="3497091" cy="490030"/>
          </a:xfrm>
        </p:spPr>
        <p:txBody>
          <a:bodyPr>
            <a:normAutofit fontScale="85000" lnSpcReduction="20000"/>
          </a:bodyPr>
          <a:lstStyle/>
          <a:p>
            <a:pPr marL="0" indent="0">
              <a:buNone/>
            </a:pPr>
            <a:r>
              <a:rPr lang="en-US" altLang="zh-CN" dirty="0">
                <a:solidFill>
                  <a:schemeClr val="bg1"/>
                </a:solidFill>
              </a:rPr>
              <a:t>Improvement and innovation based on Shi’s method</a:t>
            </a:r>
          </a:p>
        </p:txBody>
      </p:sp>
      <p:grpSp>
        <p:nvGrpSpPr>
          <p:cNvPr id="5" name="组合 4">
            <a:extLst>
              <a:ext uri="{FF2B5EF4-FFF2-40B4-BE49-F238E27FC236}">
                <a16:creationId xmlns:a16="http://schemas.microsoft.com/office/drawing/2014/main" id="{1379F5B6-251C-495A-BC0F-0554AEC58A52}"/>
              </a:ext>
            </a:extLst>
          </p:cNvPr>
          <p:cNvGrpSpPr/>
          <p:nvPr/>
        </p:nvGrpSpPr>
        <p:grpSpPr>
          <a:xfrm>
            <a:off x="213088" y="1875547"/>
            <a:ext cx="4346117" cy="5098751"/>
            <a:chOff x="213088" y="1875547"/>
            <a:chExt cx="4346117" cy="5098751"/>
          </a:xfrm>
        </p:grpSpPr>
        <p:grpSp>
          <p:nvGrpSpPr>
            <p:cNvPr id="23" name="组合 22">
              <a:extLst>
                <a:ext uri="{FF2B5EF4-FFF2-40B4-BE49-F238E27FC236}">
                  <a16:creationId xmlns:a16="http://schemas.microsoft.com/office/drawing/2014/main" id="{6AC0D0B9-D387-4B59-ADF0-3EE263EA49C8}"/>
                </a:ext>
              </a:extLst>
            </p:cNvPr>
            <p:cNvGrpSpPr/>
            <p:nvPr/>
          </p:nvGrpSpPr>
          <p:grpSpPr>
            <a:xfrm>
              <a:off x="533464" y="1966426"/>
              <a:ext cx="1783167" cy="2058392"/>
              <a:chOff x="159391" y="2125817"/>
              <a:chExt cx="2161856" cy="2495530"/>
            </a:xfrm>
          </p:grpSpPr>
          <p:pic>
            <p:nvPicPr>
              <p:cNvPr id="24" name="图片 23">
                <a:extLst>
                  <a:ext uri="{FF2B5EF4-FFF2-40B4-BE49-F238E27FC236}">
                    <a16:creationId xmlns:a16="http://schemas.microsoft.com/office/drawing/2014/main" id="{78B984E8-CD80-460C-B126-7604D5E8CC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9391" y="2125817"/>
                <a:ext cx="2161856" cy="2039056"/>
              </a:xfrm>
              <a:prstGeom prst="rect">
                <a:avLst/>
              </a:prstGeom>
            </p:spPr>
          </p:pic>
          <p:sp>
            <p:nvSpPr>
              <p:cNvPr id="25" name="内容占位符 2">
                <a:extLst>
                  <a:ext uri="{FF2B5EF4-FFF2-40B4-BE49-F238E27FC236}">
                    <a16:creationId xmlns:a16="http://schemas.microsoft.com/office/drawing/2014/main" id="{83FC0808-A598-45EA-B1D7-87AC49923051}"/>
                  </a:ext>
                </a:extLst>
              </p:cNvPr>
              <p:cNvSpPr txBox="1">
                <a:spLocks/>
              </p:cNvSpPr>
              <p:nvPr/>
            </p:nvSpPr>
            <p:spPr>
              <a:xfrm>
                <a:off x="159391" y="4131317"/>
                <a:ext cx="2161856" cy="49003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dirty="0">
                    <a:latin typeface="Consolas" panose="020B0609020204030204" pitchFamily="49" charset="0"/>
                  </a:rPr>
                  <a:t>1</a:t>
                </a:r>
                <a:r>
                  <a:rPr lang="en-US" altLang="zh-CN" dirty="0"/>
                  <a:t>: Initial input</a:t>
                </a:r>
              </a:p>
            </p:txBody>
          </p:sp>
        </p:grpSp>
        <p:grpSp>
          <p:nvGrpSpPr>
            <p:cNvPr id="26" name="组合 25">
              <a:extLst>
                <a:ext uri="{FF2B5EF4-FFF2-40B4-BE49-F238E27FC236}">
                  <a16:creationId xmlns:a16="http://schemas.microsoft.com/office/drawing/2014/main" id="{7061A88D-9EA4-4C58-AEE6-91E3B78B02EC}"/>
                </a:ext>
              </a:extLst>
            </p:cNvPr>
            <p:cNvGrpSpPr/>
            <p:nvPr/>
          </p:nvGrpSpPr>
          <p:grpSpPr>
            <a:xfrm>
              <a:off x="2545351" y="1875547"/>
              <a:ext cx="2013854" cy="2165128"/>
              <a:chOff x="2274797" y="2056638"/>
              <a:chExt cx="2430471" cy="2613040"/>
            </a:xfrm>
          </p:grpSpPr>
          <p:pic>
            <p:nvPicPr>
              <p:cNvPr id="27" name="图片 26">
                <a:extLst>
                  <a:ext uri="{FF2B5EF4-FFF2-40B4-BE49-F238E27FC236}">
                    <a16:creationId xmlns:a16="http://schemas.microsoft.com/office/drawing/2014/main" id="{F74D71A6-0B4A-45D4-B66B-610C8CE4FC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98929" y="2056638"/>
                <a:ext cx="2192795" cy="2146140"/>
              </a:xfrm>
              <a:prstGeom prst="rect">
                <a:avLst/>
              </a:prstGeom>
            </p:spPr>
          </p:pic>
          <p:sp>
            <p:nvSpPr>
              <p:cNvPr id="28" name="内容占位符 2">
                <a:extLst>
                  <a:ext uri="{FF2B5EF4-FFF2-40B4-BE49-F238E27FC236}">
                    <a16:creationId xmlns:a16="http://schemas.microsoft.com/office/drawing/2014/main" id="{3F41F248-22AD-483E-861A-E35099651B9A}"/>
                  </a:ext>
                </a:extLst>
              </p:cNvPr>
              <p:cNvSpPr txBox="1">
                <a:spLocks/>
              </p:cNvSpPr>
              <p:nvPr/>
            </p:nvSpPr>
            <p:spPr>
              <a:xfrm>
                <a:off x="2274797" y="4179648"/>
                <a:ext cx="2430471" cy="49003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r>
                  <a:rPr lang="en-US" altLang="zh-CN" b="1" dirty="0">
                    <a:latin typeface="Consolas" panose="020B0609020204030204" pitchFamily="49" charset="0"/>
                  </a:rPr>
                  <a:t>2</a:t>
                </a:r>
                <a:r>
                  <a:rPr lang="en-US" altLang="zh-CN" dirty="0"/>
                  <a:t>: Preprocessing</a:t>
                </a:r>
              </a:p>
            </p:txBody>
          </p:sp>
        </p:grpSp>
        <p:grpSp>
          <p:nvGrpSpPr>
            <p:cNvPr id="4" name="组合 3">
              <a:extLst>
                <a:ext uri="{FF2B5EF4-FFF2-40B4-BE49-F238E27FC236}">
                  <a16:creationId xmlns:a16="http://schemas.microsoft.com/office/drawing/2014/main" id="{DE845720-5724-442C-9741-8F7B2C9746DA}"/>
                </a:ext>
              </a:extLst>
            </p:cNvPr>
            <p:cNvGrpSpPr/>
            <p:nvPr/>
          </p:nvGrpSpPr>
          <p:grpSpPr>
            <a:xfrm>
              <a:off x="213088" y="4178619"/>
              <a:ext cx="2229041" cy="2795679"/>
              <a:chOff x="213088" y="4178619"/>
              <a:chExt cx="2229041" cy="2795679"/>
            </a:xfrm>
          </p:grpSpPr>
          <p:pic>
            <p:nvPicPr>
              <p:cNvPr id="3" name="图片 2">
                <a:extLst>
                  <a:ext uri="{FF2B5EF4-FFF2-40B4-BE49-F238E27FC236}">
                    <a16:creationId xmlns:a16="http://schemas.microsoft.com/office/drawing/2014/main" id="{947EB878-5DC8-4ACB-9C14-BA21A51EC735}"/>
                  </a:ext>
                </a:extLst>
              </p:cNvPr>
              <p:cNvPicPr>
                <a:picLocks noChangeAspect="1"/>
              </p:cNvPicPr>
              <p:nvPr/>
            </p:nvPicPr>
            <p:blipFill>
              <a:blip r:embed="rId5"/>
              <a:stretch>
                <a:fillRect/>
              </a:stretch>
            </p:blipFill>
            <p:spPr>
              <a:xfrm>
                <a:off x="533464" y="4178619"/>
                <a:ext cx="1908665" cy="1788623"/>
              </a:xfrm>
              <a:prstGeom prst="rect">
                <a:avLst/>
              </a:prstGeom>
            </p:spPr>
          </p:pic>
          <p:sp>
            <p:nvSpPr>
              <p:cNvPr id="29" name="内容占位符 2">
                <a:extLst>
                  <a:ext uri="{FF2B5EF4-FFF2-40B4-BE49-F238E27FC236}">
                    <a16:creationId xmlns:a16="http://schemas.microsoft.com/office/drawing/2014/main" id="{F7B31BA8-0B22-4289-A182-8AF4438E2728}"/>
                  </a:ext>
                </a:extLst>
              </p:cNvPr>
              <p:cNvSpPr txBox="1">
                <a:spLocks/>
              </p:cNvSpPr>
              <p:nvPr/>
            </p:nvSpPr>
            <p:spPr>
              <a:xfrm>
                <a:off x="213088" y="5890969"/>
                <a:ext cx="2229041" cy="108332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r>
                  <a:rPr lang="en-US" altLang="zh-CN" b="1" dirty="0">
                    <a:latin typeface="Consolas" panose="020B0609020204030204" pitchFamily="49" charset="0"/>
                  </a:rPr>
                  <a:t>3</a:t>
                </a:r>
                <a:r>
                  <a:rPr lang="en-US" altLang="zh-CN" dirty="0"/>
                  <a:t>: Sketching on the model </a:t>
                </a:r>
                <a:endParaRPr lang="zh-CN" altLang="en-US" dirty="0"/>
              </a:p>
              <a:p>
                <a:pPr algn="ctr"/>
                <a:endParaRPr lang="en-US" altLang="zh-CN" dirty="0"/>
              </a:p>
            </p:txBody>
          </p:sp>
        </p:grpSp>
        <p:grpSp>
          <p:nvGrpSpPr>
            <p:cNvPr id="30" name="组合 29">
              <a:extLst>
                <a:ext uri="{FF2B5EF4-FFF2-40B4-BE49-F238E27FC236}">
                  <a16:creationId xmlns:a16="http://schemas.microsoft.com/office/drawing/2014/main" id="{4DDDC6B1-3585-4D34-80ED-1CDAD6BD6B8B}"/>
                </a:ext>
              </a:extLst>
            </p:cNvPr>
            <p:cNvGrpSpPr/>
            <p:nvPr/>
          </p:nvGrpSpPr>
          <p:grpSpPr>
            <a:xfrm>
              <a:off x="2499558" y="4162539"/>
              <a:ext cx="2000108" cy="2219565"/>
              <a:chOff x="5776419" y="3302381"/>
              <a:chExt cx="2540686" cy="2819457"/>
            </a:xfrm>
          </p:grpSpPr>
          <p:pic>
            <p:nvPicPr>
              <p:cNvPr id="31" name="图片 30">
                <a:extLst>
                  <a:ext uri="{FF2B5EF4-FFF2-40B4-BE49-F238E27FC236}">
                    <a16:creationId xmlns:a16="http://schemas.microsoft.com/office/drawing/2014/main" id="{436DF079-84ED-4722-A14D-9FD5D508ECF3}"/>
                  </a:ext>
                </a:extLst>
              </p:cNvPr>
              <p:cNvPicPr>
                <a:picLocks noChangeAspect="1"/>
              </p:cNvPicPr>
              <p:nvPr/>
            </p:nvPicPr>
            <p:blipFill>
              <a:blip r:embed="rId6"/>
              <a:stretch>
                <a:fillRect/>
              </a:stretch>
            </p:blipFill>
            <p:spPr>
              <a:xfrm>
                <a:off x="5834587" y="3302381"/>
                <a:ext cx="2482518" cy="2312886"/>
              </a:xfrm>
              <a:prstGeom prst="rect">
                <a:avLst/>
              </a:prstGeom>
            </p:spPr>
          </p:pic>
          <p:sp>
            <p:nvSpPr>
              <p:cNvPr id="32" name="内容占位符 2">
                <a:extLst>
                  <a:ext uri="{FF2B5EF4-FFF2-40B4-BE49-F238E27FC236}">
                    <a16:creationId xmlns:a16="http://schemas.microsoft.com/office/drawing/2014/main" id="{038F70FB-58C2-49B7-B93F-D175ED15C90C}"/>
                  </a:ext>
                </a:extLst>
              </p:cNvPr>
              <p:cNvSpPr txBox="1">
                <a:spLocks/>
              </p:cNvSpPr>
              <p:nvPr/>
            </p:nvSpPr>
            <p:spPr>
              <a:xfrm>
                <a:off x="5776419" y="5631808"/>
                <a:ext cx="2540686" cy="49003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dirty="0">
                    <a:latin typeface="Consolas" panose="020B0609020204030204" pitchFamily="49" charset="0"/>
                  </a:rPr>
                  <a:t>4</a:t>
                </a:r>
                <a:r>
                  <a:rPr lang="en-US" altLang="zh-CN" dirty="0"/>
                  <a:t>: Final result</a:t>
                </a:r>
              </a:p>
            </p:txBody>
          </p:sp>
        </p:grpSp>
      </p:grpSp>
      <p:sp>
        <p:nvSpPr>
          <p:cNvPr id="45" name="文本框 44">
            <a:extLst>
              <a:ext uri="{FF2B5EF4-FFF2-40B4-BE49-F238E27FC236}">
                <a16:creationId xmlns:a16="http://schemas.microsoft.com/office/drawing/2014/main" id="{5DFA0D62-1D5B-41E5-9E95-443C86237011}"/>
              </a:ext>
            </a:extLst>
          </p:cNvPr>
          <p:cNvSpPr txBox="1"/>
          <p:nvPr/>
        </p:nvSpPr>
        <p:spPr>
          <a:xfrm>
            <a:off x="4666084" y="196293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46" name="文本框 45">
            <a:extLst>
              <a:ext uri="{FF2B5EF4-FFF2-40B4-BE49-F238E27FC236}">
                <a16:creationId xmlns:a16="http://schemas.microsoft.com/office/drawing/2014/main" id="{119D31CE-0CA6-41D2-9308-E93F466FF7AB}"/>
              </a:ext>
            </a:extLst>
          </p:cNvPr>
          <p:cNvSpPr txBox="1"/>
          <p:nvPr/>
        </p:nvSpPr>
        <p:spPr>
          <a:xfrm>
            <a:off x="4666084" y="272985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Preprocessing</a:t>
            </a:r>
            <a:endParaRPr lang="zh-CN" altLang="en-US" sz="2400" dirty="0"/>
          </a:p>
        </p:txBody>
      </p:sp>
      <p:sp>
        <p:nvSpPr>
          <p:cNvPr id="47" name="文本框 46">
            <a:extLst>
              <a:ext uri="{FF2B5EF4-FFF2-40B4-BE49-F238E27FC236}">
                <a16:creationId xmlns:a16="http://schemas.microsoft.com/office/drawing/2014/main" id="{CFE59E7E-AE66-4C12-8BA6-6F1B5DC6B74E}"/>
              </a:ext>
            </a:extLst>
          </p:cNvPr>
          <p:cNvSpPr txBox="1"/>
          <p:nvPr/>
        </p:nvSpPr>
        <p:spPr>
          <a:xfrm>
            <a:off x="4666083" y="3683949"/>
            <a:ext cx="3694141"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Sketching on the model </a:t>
            </a:r>
            <a:endParaRPr lang="zh-CN" altLang="en-US" sz="2400" dirty="0"/>
          </a:p>
        </p:txBody>
      </p:sp>
      <p:sp>
        <p:nvSpPr>
          <p:cNvPr id="48" name="文本框 47">
            <a:extLst>
              <a:ext uri="{FF2B5EF4-FFF2-40B4-BE49-F238E27FC236}">
                <a16:creationId xmlns:a16="http://schemas.microsoft.com/office/drawing/2014/main" id="{A38B06D3-B395-4B33-A885-6FED944AE050}"/>
              </a:ext>
            </a:extLst>
          </p:cNvPr>
          <p:cNvSpPr txBox="1"/>
          <p:nvPr/>
        </p:nvSpPr>
        <p:spPr>
          <a:xfrm>
            <a:off x="4666081" y="4641857"/>
            <a:ext cx="3694143"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Modifying and get the result</a:t>
            </a:r>
            <a:endParaRPr lang="zh-CN" altLang="en-US" sz="2400" dirty="0"/>
          </a:p>
        </p:txBody>
      </p:sp>
      <p:sp>
        <p:nvSpPr>
          <p:cNvPr id="49" name="箭头: 下 48">
            <a:extLst>
              <a:ext uri="{FF2B5EF4-FFF2-40B4-BE49-F238E27FC236}">
                <a16:creationId xmlns:a16="http://schemas.microsoft.com/office/drawing/2014/main" id="{1B87F5A4-1752-4074-B27B-7AB3185973D7}"/>
              </a:ext>
            </a:extLst>
          </p:cNvPr>
          <p:cNvSpPr/>
          <p:nvPr/>
        </p:nvSpPr>
        <p:spPr>
          <a:xfrm>
            <a:off x="6388920" y="2448346"/>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FD922958-B91F-41C0-A1D3-7CDFF3F8F7ED}"/>
              </a:ext>
            </a:extLst>
          </p:cNvPr>
          <p:cNvSpPr/>
          <p:nvPr/>
        </p:nvSpPr>
        <p:spPr>
          <a:xfrm>
            <a:off x="6376585" y="3323772"/>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FF8B0E06-C166-4470-956D-F7FB0C49FC69}"/>
              </a:ext>
            </a:extLst>
          </p:cNvPr>
          <p:cNvSpPr/>
          <p:nvPr/>
        </p:nvSpPr>
        <p:spPr>
          <a:xfrm>
            <a:off x="6376584" y="4295400"/>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18664DFD-6278-48F2-9A36-067931016AB6}"/>
              </a:ext>
            </a:extLst>
          </p:cNvPr>
          <p:cNvSpPr txBox="1"/>
          <p:nvPr/>
        </p:nvSpPr>
        <p:spPr>
          <a:xfrm>
            <a:off x="4825998" y="3259819"/>
            <a:ext cx="337429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initial state</a:t>
            </a:r>
            <a:endParaRPr lang="zh-CN" altLang="en-US" dirty="0"/>
          </a:p>
        </p:txBody>
      </p:sp>
      <p:sp>
        <p:nvSpPr>
          <p:cNvPr id="53" name="文本框 52">
            <a:extLst>
              <a:ext uri="{FF2B5EF4-FFF2-40B4-BE49-F238E27FC236}">
                <a16:creationId xmlns:a16="http://schemas.microsoft.com/office/drawing/2014/main" id="{603A6185-7AC2-4B39-A8ED-D83C9FEF1D8A}"/>
              </a:ext>
            </a:extLst>
          </p:cNvPr>
          <p:cNvSpPr txBox="1"/>
          <p:nvPr/>
        </p:nvSpPr>
        <p:spPr>
          <a:xfrm>
            <a:off x="4828759" y="5165242"/>
            <a:ext cx="336877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final state</a:t>
            </a:r>
            <a:endParaRPr lang="zh-CN" altLang="en-US" dirty="0"/>
          </a:p>
        </p:txBody>
      </p:sp>
      <p:grpSp>
        <p:nvGrpSpPr>
          <p:cNvPr id="54" name="组合 53">
            <a:extLst>
              <a:ext uri="{FF2B5EF4-FFF2-40B4-BE49-F238E27FC236}">
                <a16:creationId xmlns:a16="http://schemas.microsoft.com/office/drawing/2014/main" id="{2D3E4F5F-3336-421D-ADA1-8B5170D03318}"/>
              </a:ext>
            </a:extLst>
          </p:cNvPr>
          <p:cNvGrpSpPr/>
          <p:nvPr/>
        </p:nvGrpSpPr>
        <p:grpSpPr>
          <a:xfrm>
            <a:off x="4666085" y="4197864"/>
            <a:ext cx="3694139" cy="377662"/>
            <a:chOff x="4250448" y="4794084"/>
            <a:chExt cx="3694139" cy="377662"/>
          </a:xfrm>
        </p:grpSpPr>
        <p:sp>
          <p:nvSpPr>
            <p:cNvPr id="55" name="文本框 54">
              <a:extLst>
                <a:ext uri="{FF2B5EF4-FFF2-40B4-BE49-F238E27FC236}">
                  <a16:creationId xmlns:a16="http://schemas.microsoft.com/office/drawing/2014/main" id="{9C55220C-0ADB-42CF-9E25-8A5E2DF9CDC1}"/>
                </a:ext>
              </a:extLst>
            </p:cNvPr>
            <p:cNvSpPr txBox="1"/>
            <p:nvPr/>
          </p:nvSpPr>
          <p:spPr>
            <a:xfrm>
              <a:off x="4250448" y="4794084"/>
              <a:ext cx="2311047" cy="37766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Mesh Reconstruction</a:t>
              </a:r>
              <a:endParaRPr lang="zh-CN" altLang="en-US" dirty="0"/>
            </a:p>
          </p:txBody>
        </p:sp>
        <p:sp>
          <p:nvSpPr>
            <p:cNvPr id="56" name="文本框 55">
              <a:extLst>
                <a:ext uri="{FF2B5EF4-FFF2-40B4-BE49-F238E27FC236}">
                  <a16:creationId xmlns:a16="http://schemas.microsoft.com/office/drawing/2014/main" id="{F2FA80AB-C44D-4D59-8530-BC672219BF5C}"/>
                </a:ext>
              </a:extLst>
            </p:cNvPr>
            <p:cNvSpPr txBox="1"/>
            <p:nvPr/>
          </p:nvSpPr>
          <p:spPr>
            <a:xfrm>
              <a:off x="6603436" y="4802414"/>
              <a:ext cx="1341151"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Smoothing</a:t>
              </a:r>
              <a:endParaRPr lang="zh-CN" altLang="en-US" dirty="0"/>
            </a:p>
          </p:txBody>
        </p:sp>
      </p:grpSp>
      <p:grpSp>
        <p:nvGrpSpPr>
          <p:cNvPr id="57" name="组合 56">
            <a:extLst>
              <a:ext uri="{FF2B5EF4-FFF2-40B4-BE49-F238E27FC236}">
                <a16:creationId xmlns:a16="http://schemas.microsoft.com/office/drawing/2014/main" id="{1F676CD8-8EA6-47D4-B053-4A1054079641}"/>
              </a:ext>
            </a:extLst>
          </p:cNvPr>
          <p:cNvGrpSpPr/>
          <p:nvPr/>
        </p:nvGrpSpPr>
        <p:grpSpPr>
          <a:xfrm>
            <a:off x="4094840" y="5467865"/>
            <a:ext cx="4856447" cy="1230701"/>
            <a:chOff x="4094840" y="5467865"/>
            <a:chExt cx="4856447" cy="1230701"/>
          </a:xfrm>
        </p:grpSpPr>
        <p:sp>
          <p:nvSpPr>
            <p:cNvPr id="58" name="内容占位符 2">
              <a:extLst>
                <a:ext uri="{FF2B5EF4-FFF2-40B4-BE49-F238E27FC236}">
                  <a16:creationId xmlns:a16="http://schemas.microsoft.com/office/drawing/2014/main" id="{A28F16B4-E710-4262-9AA1-1678A2BFE0B4}"/>
                </a:ext>
              </a:extLst>
            </p:cNvPr>
            <p:cNvSpPr txBox="1">
              <a:spLocks/>
            </p:cNvSpPr>
            <p:nvPr/>
          </p:nvSpPr>
          <p:spPr>
            <a:xfrm>
              <a:off x="4094840" y="5467865"/>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attention to the shape of the folds </a:t>
              </a:r>
              <a:endParaRPr lang="zh-CN" altLang="en-US" sz="2000" dirty="0"/>
            </a:p>
          </p:txBody>
        </p:sp>
        <p:sp>
          <p:nvSpPr>
            <p:cNvPr id="59" name="内容占位符 2">
              <a:extLst>
                <a:ext uri="{FF2B5EF4-FFF2-40B4-BE49-F238E27FC236}">
                  <a16:creationId xmlns:a16="http://schemas.microsoft.com/office/drawing/2014/main" id="{17A4F9BC-9043-4593-B4BB-0BE6F31C7286}"/>
                </a:ext>
              </a:extLst>
            </p:cNvPr>
            <p:cNvSpPr txBox="1">
              <a:spLocks/>
            </p:cNvSpPr>
            <p:nvPr/>
          </p:nvSpPr>
          <p:spPr>
            <a:xfrm>
              <a:off x="4099684" y="5820092"/>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freedom where the user can sketch </a:t>
              </a:r>
              <a:endParaRPr lang="zh-CN" altLang="en-US" sz="2000" dirty="0"/>
            </a:p>
          </p:txBody>
        </p:sp>
        <p:sp>
          <p:nvSpPr>
            <p:cNvPr id="60" name="内容占位符 2">
              <a:extLst>
                <a:ext uri="{FF2B5EF4-FFF2-40B4-BE49-F238E27FC236}">
                  <a16:creationId xmlns:a16="http://schemas.microsoft.com/office/drawing/2014/main" id="{06BF153E-F55B-45EC-91B5-EC1470B3ACF7}"/>
                </a:ext>
              </a:extLst>
            </p:cNvPr>
            <p:cNvSpPr txBox="1">
              <a:spLocks/>
            </p:cNvSpPr>
            <p:nvPr/>
          </p:nvSpPr>
          <p:spPr>
            <a:xfrm>
              <a:off x="4099684" y="6304002"/>
              <a:ext cx="4851603" cy="39456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ltLang="zh-CN" sz="2000" dirty="0"/>
                <a:t>More freedom in the shape of folds that can be generated </a:t>
              </a:r>
              <a:endParaRPr lang="zh-CN" altLang="en-US" sz="2000" dirty="0"/>
            </a:p>
          </p:txBody>
        </p:sp>
      </p:grpSp>
    </p:spTree>
    <p:extLst>
      <p:ext uri="{BB962C8B-B14F-4D97-AF65-F5344CB8AC3E}">
        <p14:creationId xmlns:p14="http://schemas.microsoft.com/office/powerpoint/2010/main" val="155977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Processing Method</a:t>
            </a:r>
            <a:endParaRPr lang="zh-CN" altLang="en-US" sz="3500" cap="small" dirty="0"/>
          </a:p>
        </p:txBody>
      </p:sp>
      <p:sp>
        <p:nvSpPr>
          <p:cNvPr id="22" name="内容占位符 2">
            <a:extLst>
              <a:ext uri="{FF2B5EF4-FFF2-40B4-BE49-F238E27FC236}">
                <a16:creationId xmlns:a16="http://schemas.microsoft.com/office/drawing/2014/main" id="{67CFAFDC-9947-4C1B-B5E0-53F4D08CD1C9}"/>
              </a:ext>
            </a:extLst>
          </p:cNvPr>
          <p:cNvSpPr>
            <a:spLocks noGrp="1"/>
          </p:cNvSpPr>
          <p:nvPr>
            <p:ph idx="1"/>
          </p:nvPr>
        </p:nvSpPr>
        <p:spPr>
          <a:xfrm>
            <a:off x="4547951" y="1282481"/>
            <a:ext cx="3497091" cy="490030"/>
          </a:xfrm>
        </p:spPr>
        <p:txBody>
          <a:bodyPr>
            <a:normAutofit fontScale="85000" lnSpcReduction="20000"/>
          </a:bodyPr>
          <a:lstStyle/>
          <a:p>
            <a:pPr marL="0" indent="0">
              <a:buNone/>
            </a:pPr>
            <a:r>
              <a:rPr lang="en-US" altLang="zh-CN" dirty="0">
                <a:solidFill>
                  <a:schemeClr val="bg1"/>
                </a:solidFill>
              </a:rPr>
              <a:t>Improvement and innovation based on Shi’s method</a:t>
            </a:r>
          </a:p>
        </p:txBody>
      </p:sp>
      <p:sp>
        <p:nvSpPr>
          <p:cNvPr id="33" name="文本框 32">
            <a:extLst>
              <a:ext uri="{FF2B5EF4-FFF2-40B4-BE49-F238E27FC236}">
                <a16:creationId xmlns:a16="http://schemas.microsoft.com/office/drawing/2014/main" id="{34AD7008-F49E-43EE-8D13-0597DA85E56C}"/>
              </a:ext>
            </a:extLst>
          </p:cNvPr>
          <p:cNvSpPr txBox="1"/>
          <p:nvPr/>
        </p:nvSpPr>
        <p:spPr>
          <a:xfrm>
            <a:off x="4666084" y="196293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34" name="文本框 33">
            <a:extLst>
              <a:ext uri="{FF2B5EF4-FFF2-40B4-BE49-F238E27FC236}">
                <a16:creationId xmlns:a16="http://schemas.microsoft.com/office/drawing/2014/main" id="{00F20F89-6559-4356-A1E0-B83346C15E34}"/>
              </a:ext>
            </a:extLst>
          </p:cNvPr>
          <p:cNvSpPr txBox="1"/>
          <p:nvPr/>
        </p:nvSpPr>
        <p:spPr>
          <a:xfrm>
            <a:off x="4666084" y="2729851"/>
            <a:ext cx="3694140" cy="461665"/>
          </a:xfrm>
          <a:prstGeom prst="rect">
            <a:avLst/>
          </a:prstGeom>
          <a:solidFill>
            <a:schemeClr val="bg1"/>
          </a:solidFill>
          <a:ln w="57150">
            <a:solidFill>
              <a:schemeClr val="accent3">
                <a:lumMod val="60000"/>
                <a:lumOff val="40000"/>
              </a:schemeClr>
            </a:solidFill>
          </a:ln>
        </p:spPr>
        <p:txBody>
          <a:bodyPr wrap="square" rtlCol="0">
            <a:spAutoFit/>
          </a:bodyPr>
          <a:lstStyle>
            <a:defPPr>
              <a:defRPr lang="en-US"/>
            </a:defPPr>
            <a:lvl1pPr algn="ctr">
              <a:defRPr sz="1500">
                <a:solidFill>
                  <a:schemeClr val="bg1"/>
                </a:solidFill>
              </a:defRPr>
            </a:lvl1pPr>
          </a:lstStyle>
          <a:p>
            <a:r>
              <a:rPr lang="en-US" altLang="zh-CN" sz="2400" dirty="0">
                <a:solidFill>
                  <a:schemeClr val="accent3">
                    <a:lumMod val="60000"/>
                    <a:lumOff val="40000"/>
                  </a:schemeClr>
                </a:solidFill>
              </a:rPr>
              <a:t>Preprocessing</a:t>
            </a:r>
            <a:endParaRPr lang="zh-CN" altLang="en-US" sz="2400" dirty="0">
              <a:solidFill>
                <a:schemeClr val="accent3">
                  <a:lumMod val="60000"/>
                  <a:lumOff val="40000"/>
                </a:schemeClr>
              </a:solidFill>
            </a:endParaRPr>
          </a:p>
        </p:txBody>
      </p:sp>
      <p:sp>
        <p:nvSpPr>
          <p:cNvPr id="37" name="箭头: 下 36">
            <a:extLst>
              <a:ext uri="{FF2B5EF4-FFF2-40B4-BE49-F238E27FC236}">
                <a16:creationId xmlns:a16="http://schemas.microsoft.com/office/drawing/2014/main" id="{E9F7C9AE-BBB8-4526-B2D4-BF2C6F05DE0D}"/>
              </a:ext>
            </a:extLst>
          </p:cNvPr>
          <p:cNvSpPr/>
          <p:nvPr/>
        </p:nvSpPr>
        <p:spPr>
          <a:xfrm>
            <a:off x="6388920" y="2448346"/>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DE3BB74-D487-4311-9165-72F0B82BDEE0}"/>
              </a:ext>
            </a:extLst>
          </p:cNvPr>
          <p:cNvSpPr txBox="1"/>
          <p:nvPr/>
        </p:nvSpPr>
        <p:spPr>
          <a:xfrm>
            <a:off x="4217728" y="3269533"/>
            <a:ext cx="4659632"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Not allow the user to change the parameter.</a:t>
            </a:r>
            <a:endParaRPr lang="zh-CN" altLang="en-US" dirty="0"/>
          </a:p>
        </p:txBody>
      </p:sp>
      <p:sp>
        <p:nvSpPr>
          <p:cNvPr id="35" name="文本框 34">
            <a:extLst>
              <a:ext uri="{FF2B5EF4-FFF2-40B4-BE49-F238E27FC236}">
                <a16:creationId xmlns:a16="http://schemas.microsoft.com/office/drawing/2014/main" id="{67298DEB-664D-4845-B8EB-037A8E9DB5A7}"/>
              </a:ext>
            </a:extLst>
          </p:cNvPr>
          <p:cNvSpPr txBox="1"/>
          <p:nvPr/>
        </p:nvSpPr>
        <p:spPr>
          <a:xfrm>
            <a:off x="5109761" y="4908957"/>
            <a:ext cx="2806781" cy="369332"/>
          </a:xfrm>
          <a:prstGeom prst="rect">
            <a:avLst/>
          </a:prstGeom>
          <a:solidFill>
            <a:schemeClr val="tx2">
              <a:lumMod val="40000"/>
              <a:lumOff val="6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Future work</a:t>
            </a:r>
            <a:endParaRPr lang="zh-CN" altLang="en-US" dirty="0">
              <a:solidFill>
                <a:schemeClr val="bg1"/>
              </a:solidFill>
            </a:endParaRPr>
          </a:p>
        </p:txBody>
      </p:sp>
      <p:sp>
        <p:nvSpPr>
          <p:cNvPr id="36" name="文本框 35">
            <a:extLst>
              <a:ext uri="{FF2B5EF4-FFF2-40B4-BE49-F238E27FC236}">
                <a16:creationId xmlns:a16="http://schemas.microsoft.com/office/drawing/2014/main" id="{DA8FE07D-D097-4DC6-A631-4744D66D0B58}"/>
              </a:ext>
            </a:extLst>
          </p:cNvPr>
          <p:cNvSpPr txBox="1"/>
          <p:nvPr/>
        </p:nvSpPr>
        <p:spPr>
          <a:xfrm>
            <a:off x="5109763" y="3722680"/>
            <a:ext cx="2806781" cy="369332"/>
          </a:xfrm>
          <a:prstGeom prst="rect">
            <a:avLst/>
          </a:prstGeom>
          <a:solidFill>
            <a:schemeClr val="accent1">
              <a:lumMod val="60000"/>
              <a:lumOff val="4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Current work</a:t>
            </a:r>
            <a:endParaRPr lang="zh-CN" altLang="en-US" dirty="0">
              <a:solidFill>
                <a:schemeClr val="bg1"/>
              </a:solidFill>
            </a:endParaRPr>
          </a:p>
        </p:txBody>
      </p:sp>
      <p:sp>
        <p:nvSpPr>
          <p:cNvPr id="39" name="文本框 38">
            <a:extLst>
              <a:ext uri="{FF2B5EF4-FFF2-40B4-BE49-F238E27FC236}">
                <a16:creationId xmlns:a16="http://schemas.microsoft.com/office/drawing/2014/main" id="{B06A4FDA-11B3-48A2-82FA-652471C8849C}"/>
              </a:ext>
            </a:extLst>
          </p:cNvPr>
          <p:cNvSpPr txBox="1"/>
          <p:nvPr/>
        </p:nvSpPr>
        <p:spPr>
          <a:xfrm>
            <a:off x="4446954" y="4175626"/>
            <a:ext cx="4201179" cy="646331"/>
          </a:xfrm>
          <a:prstGeom prst="rect">
            <a:avLst/>
          </a:prstGeom>
          <a:solidFill>
            <a:schemeClr val="bg1"/>
          </a:solidFill>
          <a:ln w="28575">
            <a:solidFill>
              <a:schemeClr val="accent1">
                <a:lumMod val="60000"/>
                <a:lumOff val="40000"/>
              </a:schemeClr>
            </a:solidFill>
          </a:ln>
        </p:spPr>
        <p:txBody>
          <a:bodyPr wrap="square" rtlCol="0">
            <a:spAutoFit/>
          </a:bodyPr>
          <a:lstStyle>
            <a:defPPr>
              <a:defRPr lang="en-US"/>
            </a:defPPr>
            <a:lvl1pPr algn="ctr"/>
          </a:lstStyle>
          <a:p>
            <a:r>
              <a:rPr lang="en-US" altLang="zh-CN" dirty="0"/>
              <a:t>Remeshing and smoothing, time interval change in physical simulation</a:t>
            </a:r>
            <a:endParaRPr lang="zh-CN" altLang="en-US" dirty="0"/>
          </a:p>
        </p:txBody>
      </p:sp>
      <p:sp>
        <p:nvSpPr>
          <p:cNvPr id="7" name="文本框 6">
            <a:extLst>
              <a:ext uri="{FF2B5EF4-FFF2-40B4-BE49-F238E27FC236}">
                <a16:creationId xmlns:a16="http://schemas.microsoft.com/office/drawing/2014/main" id="{7F53EA2E-1F79-4BEF-A48D-95937C761A4D}"/>
              </a:ext>
            </a:extLst>
          </p:cNvPr>
          <p:cNvSpPr txBox="1"/>
          <p:nvPr/>
        </p:nvSpPr>
        <p:spPr>
          <a:xfrm>
            <a:off x="4070604" y="5354181"/>
            <a:ext cx="4923496" cy="646331"/>
          </a:xfrm>
          <a:prstGeom prst="rect">
            <a:avLst/>
          </a:prstGeom>
          <a:solidFill>
            <a:schemeClr val="bg1"/>
          </a:solidFill>
          <a:ln w="28575">
            <a:solidFill>
              <a:schemeClr val="tx2">
                <a:lumMod val="40000"/>
                <a:lumOff val="60000"/>
              </a:schemeClr>
            </a:solidFill>
          </a:ln>
        </p:spPr>
        <p:txBody>
          <a:bodyPr wrap="square" rtlCol="0">
            <a:spAutoFit/>
          </a:bodyPr>
          <a:lstStyle>
            <a:defPPr>
              <a:defRPr lang="en-US"/>
            </a:defPPr>
            <a:lvl1pPr algn="ctr"/>
          </a:lstStyle>
          <a:p>
            <a:r>
              <a:rPr lang="en-US" altLang="zh-CN" dirty="0"/>
              <a:t>Physical simulation breaks down when the mesh is complex: more stable simulation processing</a:t>
            </a:r>
            <a:endParaRPr lang="zh-CN" altLang="en-US" dirty="0"/>
          </a:p>
        </p:txBody>
      </p:sp>
      <p:sp>
        <p:nvSpPr>
          <p:cNvPr id="8" name="文本框 7">
            <a:extLst>
              <a:ext uri="{FF2B5EF4-FFF2-40B4-BE49-F238E27FC236}">
                <a16:creationId xmlns:a16="http://schemas.microsoft.com/office/drawing/2014/main" id="{7F8FAA76-1C1E-49C4-BD4E-541E5EFE2338}"/>
              </a:ext>
            </a:extLst>
          </p:cNvPr>
          <p:cNvSpPr txBox="1"/>
          <p:nvPr/>
        </p:nvSpPr>
        <p:spPr>
          <a:xfrm>
            <a:off x="3963764" y="6096339"/>
            <a:ext cx="5142761" cy="646331"/>
          </a:xfrm>
          <a:prstGeom prst="rect">
            <a:avLst/>
          </a:prstGeom>
          <a:solidFill>
            <a:schemeClr val="bg1"/>
          </a:solidFill>
          <a:ln w="28575">
            <a:solidFill>
              <a:schemeClr val="tx2">
                <a:lumMod val="40000"/>
                <a:lumOff val="60000"/>
              </a:schemeClr>
            </a:solidFill>
          </a:ln>
        </p:spPr>
        <p:txBody>
          <a:bodyPr wrap="square" rtlCol="0">
            <a:spAutoFit/>
          </a:bodyPr>
          <a:lstStyle>
            <a:defPPr>
              <a:defRPr lang="en-US"/>
            </a:defPPr>
            <a:lvl1pPr algn="ctr"/>
          </a:lstStyle>
          <a:p>
            <a:r>
              <a:rPr lang="en-US" altLang="zh-CN" dirty="0"/>
              <a:t>More customized initial physical states: winds, different direction gravity, rotation</a:t>
            </a:r>
            <a:endParaRPr lang="zh-CN" altLang="en-US" dirty="0"/>
          </a:p>
        </p:txBody>
      </p:sp>
      <p:grpSp>
        <p:nvGrpSpPr>
          <p:cNvPr id="13" name="组合 12">
            <a:extLst>
              <a:ext uri="{FF2B5EF4-FFF2-40B4-BE49-F238E27FC236}">
                <a16:creationId xmlns:a16="http://schemas.microsoft.com/office/drawing/2014/main" id="{31D530C7-AD1A-4495-91BB-8366F81F2FBC}"/>
              </a:ext>
            </a:extLst>
          </p:cNvPr>
          <p:cNvGrpSpPr/>
          <p:nvPr/>
        </p:nvGrpSpPr>
        <p:grpSpPr>
          <a:xfrm>
            <a:off x="44388" y="1859455"/>
            <a:ext cx="4659631" cy="4860060"/>
            <a:chOff x="44388" y="1859455"/>
            <a:chExt cx="4659631" cy="4860060"/>
          </a:xfrm>
        </p:grpSpPr>
        <p:pic>
          <p:nvPicPr>
            <p:cNvPr id="11" name="图片 10">
              <a:extLst>
                <a:ext uri="{FF2B5EF4-FFF2-40B4-BE49-F238E27FC236}">
                  <a16:creationId xmlns:a16="http://schemas.microsoft.com/office/drawing/2014/main" id="{482BBDFD-5E51-4FD8-A7F1-803A728FAEDA}"/>
                </a:ext>
              </a:extLst>
            </p:cNvPr>
            <p:cNvPicPr>
              <a:picLocks noChangeAspect="1"/>
            </p:cNvPicPr>
            <p:nvPr/>
          </p:nvPicPr>
          <p:blipFill>
            <a:blip r:embed="rId3"/>
            <a:stretch>
              <a:fillRect/>
            </a:stretch>
          </p:blipFill>
          <p:spPr>
            <a:xfrm>
              <a:off x="1122057" y="1859455"/>
              <a:ext cx="2555987" cy="2106270"/>
            </a:xfrm>
            <a:prstGeom prst="rect">
              <a:avLst/>
            </a:prstGeom>
          </p:spPr>
        </p:pic>
        <p:pic>
          <p:nvPicPr>
            <p:cNvPr id="12" name="图片 11">
              <a:extLst>
                <a:ext uri="{FF2B5EF4-FFF2-40B4-BE49-F238E27FC236}">
                  <a16:creationId xmlns:a16="http://schemas.microsoft.com/office/drawing/2014/main" id="{909CCB1A-B321-4B7B-8C83-F3FC9A862FEC}"/>
                </a:ext>
              </a:extLst>
            </p:cNvPr>
            <p:cNvPicPr>
              <a:picLocks noChangeAspect="1"/>
            </p:cNvPicPr>
            <p:nvPr/>
          </p:nvPicPr>
          <p:blipFill>
            <a:blip r:embed="rId4"/>
            <a:stretch>
              <a:fillRect/>
            </a:stretch>
          </p:blipFill>
          <p:spPr>
            <a:xfrm flipH="1">
              <a:off x="1066312" y="4105246"/>
              <a:ext cx="2667476" cy="2232561"/>
            </a:xfrm>
            <a:prstGeom prst="rect">
              <a:avLst/>
            </a:prstGeom>
          </p:spPr>
        </p:pic>
        <p:sp>
          <p:nvSpPr>
            <p:cNvPr id="40" name="内容占位符 2">
              <a:extLst>
                <a:ext uri="{FF2B5EF4-FFF2-40B4-BE49-F238E27FC236}">
                  <a16:creationId xmlns:a16="http://schemas.microsoft.com/office/drawing/2014/main" id="{390BD4C1-67AB-4C68-B331-8A447087DF3E}"/>
                </a:ext>
              </a:extLst>
            </p:cNvPr>
            <p:cNvSpPr txBox="1">
              <a:spLocks/>
            </p:cNvSpPr>
            <p:nvPr/>
          </p:nvSpPr>
          <p:spPr>
            <a:xfrm>
              <a:off x="44388" y="3801019"/>
              <a:ext cx="4659631"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Shi’s simulation result without optimization</a:t>
              </a:r>
            </a:p>
          </p:txBody>
        </p:sp>
        <p:sp>
          <p:nvSpPr>
            <p:cNvPr id="41" name="内容占位符 2">
              <a:extLst>
                <a:ext uri="{FF2B5EF4-FFF2-40B4-BE49-F238E27FC236}">
                  <a16:creationId xmlns:a16="http://schemas.microsoft.com/office/drawing/2014/main" id="{456D9DE1-3B16-4F98-BCD7-BA3D5738E15B}"/>
                </a:ext>
              </a:extLst>
            </p:cNvPr>
            <p:cNvSpPr txBox="1">
              <a:spLocks/>
            </p:cNvSpPr>
            <p:nvPr/>
          </p:nvSpPr>
          <p:spPr>
            <a:xfrm>
              <a:off x="584033" y="6315323"/>
              <a:ext cx="3371370"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Current simulation result after remeshing and smoothing</a:t>
              </a:r>
            </a:p>
          </p:txBody>
        </p:sp>
      </p:grpSp>
    </p:spTree>
    <p:extLst>
      <p:ext uri="{BB962C8B-B14F-4D97-AF65-F5344CB8AC3E}">
        <p14:creationId xmlns:p14="http://schemas.microsoft.com/office/powerpoint/2010/main" val="131053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6"/>
                                        </p:tgtEl>
                                      </p:cBhvr>
                                    </p:animEffect>
                                    <p:set>
                                      <p:cBhvr>
                                        <p:cTn id="42" dur="1" fill="hold">
                                          <p:stCondLst>
                                            <p:cond delay="499"/>
                                          </p:stCondLst>
                                        </p:cTn>
                                        <p:tgtEl>
                                          <p:spTgt spid="3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7"/>
                                        </p:tgtEl>
                                      </p:cBhvr>
                                    </p:animEffect>
                                    <p:set>
                                      <p:cBhvr>
                                        <p:cTn id="54" dur="1" fill="hold">
                                          <p:stCondLst>
                                            <p:cond delay="499"/>
                                          </p:stCondLst>
                                        </p:cTn>
                                        <p:tgtEl>
                                          <p:spTgt spid="3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7" grpId="0" animBg="1"/>
      <p:bldP spid="37" grpId="1" animBg="1"/>
      <p:bldP spid="21" grpId="0" animBg="1"/>
      <p:bldP spid="21" grpId="1" animBg="1"/>
      <p:bldP spid="35" grpId="0" animBg="1"/>
      <p:bldP spid="35" grpId="1" animBg="1"/>
      <p:bldP spid="36" grpId="0" animBg="1"/>
      <p:bldP spid="36" grpId="1" animBg="1"/>
      <p:bldP spid="39" grpId="0" animBg="1"/>
      <p:bldP spid="39" grpId="1" animBg="1"/>
      <p:bldP spid="7" grpId="0" animBg="1"/>
      <p:bldP spid="7"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Processing Method</a:t>
            </a:r>
            <a:endParaRPr lang="zh-CN" altLang="en-US" sz="3500" cap="small" dirty="0"/>
          </a:p>
        </p:txBody>
      </p:sp>
      <p:sp>
        <p:nvSpPr>
          <p:cNvPr id="22" name="内容占位符 2">
            <a:extLst>
              <a:ext uri="{FF2B5EF4-FFF2-40B4-BE49-F238E27FC236}">
                <a16:creationId xmlns:a16="http://schemas.microsoft.com/office/drawing/2014/main" id="{67CFAFDC-9947-4C1B-B5E0-53F4D08CD1C9}"/>
              </a:ext>
            </a:extLst>
          </p:cNvPr>
          <p:cNvSpPr>
            <a:spLocks noGrp="1"/>
          </p:cNvSpPr>
          <p:nvPr>
            <p:ph idx="1"/>
          </p:nvPr>
        </p:nvSpPr>
        <p:spPr>
          <a:xfrm>
            <a:off x="4547951" y="1282481"/>
            <a:ext cx="3497091" cy="490030"/>
          </a:xfrm>
        </p:spPr>
        <p:txBody>
          <a:bodyPr>
            <a:normAutofit fontScale="85000" lnSpcReduction="20000"/>
          </a:bodyPr>
          <a:lstStyle/>
          <a:p>
            <a:pPr marL="0" indent="0">
              <a:buNone/>
            </a:pPr>
            <a:r>
              <a:rPr lang="en-US" altLang="zh-CN" dirty="0">
                <a:solidFill>
                  <a:schemeClr val="bg1"/>
                </a:solidFill>
              </a:rPr>
              <a:t>Improvement and innovation based on Shi’s method</a:t>
            </a:r>
          </a:p>
        </p:txBody>
      </p:sp>
      <p:sp>
        <p:nvSpPr>
          <p:cNvPr id="33" name="文本框 32">
            <a:extLst>
              <a:ext uri="{FF2B5EF4-FFF2-40B4-BE49-F238E27FC236}">
                <a16:creationId xmlns:a16="http://schemas.microsoft.com/office/drawing/2014/main" id="{34AD7008-F49E-43EE-8D13-0597DA85E56C}"/>
              </a:ext>
            </a:extLst>
          </p:cNvPr>
          <p:cNvSpPr txBox="1"/>
          <p:nvPr/>
        </p:nvSpPr>
        <p:spPr>
          <a:xfrm>
            <a:off x="4666084" y="1962931"/>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34" name="文本框 33">
            <a:extLst>
              <a:ext uri="{FF2B5EF4-FFF2-40B4-BE49-F238E27FC236}">
                <a16:creationId xmlns:a16="http://schemas.microsoft.com/office/drawing/2014/main" id="{00F20F89-6559-4356-A1E0-B83346C15E34}"/>
              </a:ext>
            </a:extLst>
          </p:cNvPr>
          <p:cNvSpPr txBox="1"/>
          <p:nvPr/>
        </p:nvSpPr>
        <p:spPr>
          <a:xfrm>
            <a:off x="4666084" y="2492344"/>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Preprocessing</a:t>
            </a:r>
            <a:endParaRPr lang="zh-CN" altLang="en-US" sz="2400" dirty="0"/>
          </a:p>
        </p:txBody>
      </p:sp>
      <p:sp>
        <p:nvSpPr>
          <p:cNvPr id="35" name="文本框 34">
            <a:extLst>
              <a:ext uri="{FF2B5EF4-FFF2-40B4-BE49-F238E27FC236}">
                <a16:creationId xmlns:a16="http://schemas.microsoft.com/office/drawing/2014/main" id="{9C4E1E5E-81C6-4A12-852E-DED5AFDBB348}"/>
              </a:ext>
            </a:extLst>
          </p:cNvPr>
          <p:cNvSpPr txBox="1"/>
          <p:nvPr/>
        </p:nvSpPr>
        <p:spPr>
          <a:xfrm>
            <a:off x="4666083" y="3299852"/>
            <a:ext cx="3694141" cy="461665"/>
          </a:xfrm>
          <a:prstGeom prst="rect">
            <a:avLst/>
          </a:prstGeom>
          <a:solidFill>
            <a:schemeClr val="bg1"/>
          </a:solidFill>
          <a:ln w="57150">
            <a:solidFill>
              <a:schemeClr val="accent3">
                <a:lumMod val="60000"/>
                <a:lumOff val="40000"/>
              </a:schemeClr>
            </a:solidFill>
          </a:ln>
        </p:spPr>
        <p:txBody>
          <a:bodyPr wrap="square" rtlCol="0">
            <a:spAutoFit/>
          </a:bodyPr>
          <a:lstStyle>
            <a:defPPr>
              <a:defRPr lang="en-US"/>
            </a:defPPr>
            <a:lvl1pPr algn="ctr">
              <a:defRPr sz="2400">
                <a:solidFill>
                  <a:schemeClr val="accent3">
                    <a:lumMod val="60000"/>
                    <a:lumOff val="40000"/>
                  </a:schemeClr>
                </a:solidFill>
              </a:defRPr>
            </a:lvl1pPr>
          </a:lstStyle>
          <a:p>
            <a:r>
              <a:rPr lang="en-US" altLang="zh-CN" dirty="0"/>
              <a:t>Sketching on the model </a:t>
            </a:r>
            <a:endParaRPr lang="zh-CN" altLang="en-US" dirty="0"/>
          </a:p>
        </p:txBody>
      </p:sp>
      <p:sp>
        <p:nvSpPr>
          <p:cNvPr id="38" name="箭头: 下 37">
            <a:extLst>
              <a:ext uri="{FF2B5EF4-FFF2-40B4-BE49-F238E27FC236}">
                <a16:creationId xmlns:a16="http://schemas.microsoft.com/office/drawing/2014/main" id="{206546A9-F7BE-42EB-8143-2D8D5758D6B2}"/>
              </a:ext>
            </a:extLst>
          </p:cNvPr>
          <p:cNvSpPr/>
          <p:nvPr/>
        </p:nvSpPr>
        <p:spPr>
          <a:xfrm>
            <a:off x="6376585" y="2983573"/>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671BFBB4-7FFC-444E-99CC-7171A3386059}"/>
              </a:ext>
            </a:extLst>
          </p:cNvPr>
          <p:cNvGrpSpPr/>
          <p:nvPr/>
        </p:nvGrpSpPr>
        <p:grpSpPr>
          <a:xfrm>
            <a:off x="4558834" y="3834600"/>
            <a:ext cx="3967800" cy="369332"/>
            <a:chOff x="4558834" y="3834600"/>
            <a:chExt cx="3967800" cy="369332"/>
          </a:xfrm>
        </p:grpSpPr>
        <p:sp>
          <p:nvSpPr>
            <p:cNvPr id="43" name="文本框 42">
              <a:extLst>
                <a:ext uri="{FF2B5EF4-FFF2-40B4-BE49-F238E27FC236}">
                  <a16:creationId xmlns:a16="http://schemas.microsoft.com/office/drawing/2014/main" id="{D9BECADD-BA68-4F5D-90BD-2F9C5FB704EF}"/>
                </a:ext>
              </a:extLst>
            </p:cNvPr>
            <p:cNvSpPr txBox="1"/>
            <p:nvPr/>
          </p:nvSpPr>
          <p:spPr>
            <a:xfrm>
              <a:off x="4558834" y="3834600"/>
              <a:ext cx="1954316"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Adding folds only</a:t>
              </a:r>
              <a:endParaRPr lang="zh-CN" altLang="en-US" dirty="0"/>
            </a:p>
          </p:txBody>
        </p:sp>
        <p:sp>
          <p:nvSpPr>
            <p:cNvPr id="45" name="文本框 44">
              <a:extLst>
                <a:ext uri="{FF2B5EF4-FFF2-40B4-BE49-F238E27FC236}">
                  <a16:creationId xmlns:a16="http://schemas.microsoft.com/office/drawing/2014/main" id="{945FA20E-791E-4873-B5CE-7F43B6095EF9}"/>
                </a:ext>
              </a:extLst>
            </p:cNvPr>
            <p:cNvSpPr txBox="1"/>
            <p:nvPr/>
          </p:nvSpPr>
          <p:spPr>
            <a:xfrm>
              <a:off x="6572318" y="3834600"/>
              <a:ext cx="1954316"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Fixed height only</a:t>
              </a:r>
              <a:endParaRPr lang="zh-CN" altLang="en-US" dirty="0"/>
            </a:p>
          </p:txBody>
        </p:sp>
      </p:grpSp>
      <p:sp>
        <p:nvSpPr>
          <p:cNvPr id="46" name="文本框 45">
            <a:extLst>
              <a:ext uri="{FF2B5EF4-FFF2-40B4-BE49-F238E27FC236}">
                <a16:creationId xmlns:a16="http://schemas.microsoft.com/office/drawing/2014/main" id="{959AC64D-9131-49C6-BB02-33B51DC41A69}"/>
              </a:ext>
            </a:extLst>
          </p:cNvPr>
          <p:cNvSpPr txBox="1"/>
          <p:nvPr/>
        </p:nvSpPr>
        <p:spPr>
          <a:xfrm>
            <a:off x="5172598" y="5504107"/>
            <a:ext cx="2806781" cy="369332"/>
          </a:xfrm>
          <a:prstGeom prst="rect">
            <a:avLst/>
          </a:prstGeom>
          <a:solidFill>
            <a:schemeClr val="tx2">
              <a:lumMod val="40000"/>
              <a:lumOff val="6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Future work</a:t>
            </a:r>
            <a:endParaRPr lang="zh-CN" altLang="en-US" dirty="0">
              <a:solidFill>
                <a:schemeClr val="bg1"/>
              </a:solidFill>
            </a:endParaRPr>
          </a:p>
        </p:txBody>
      </p:sp>
      <p:sp>
        <p:nvSpPr>
          <p:cNvPr id="47" name="文本框 46">
            <a:extLst>
              <a:ext uri="{FF2B5EF4-FFF2-40B4-BE49-F238E27FC236}">
                <a16:creationId xmlns:a16="http://schemas.microsoft.com/office/drawing/2014/main" id="{FFF68D92-2BD2-4496-8509-61D4A649D9E0}"/>
              </a:ext>
            </a:extLst>
          </p:cNvPr>
          <p:cNvSpPr txBox="1"/>
          <p:nvPr/>
        </p:nvSpPr>
        <p:spPr>
          <a:xfrm>
            <a:off x="5172598" y="4254519"/>
            <a:ext cx="2806781" cy="369332"/>
          </a:xfrm>
          <a:prstGeom prst="rect">
            <a:avLst/>
          </a:prstGeom>
          <a:solidFill>
            <a:schemeClr val="accent1">
              <a:lumMod val="60000"/>
              <a:lumOff val="40000"/>
            </a:schemeClr>
          </a:solidFill>
          <a:ln w="28575">
            <a:noFill/>
          </a:ln>
        </p:spPr>
        <p:txBody>
          <a:bodyPr wrap="square" rtlCol="0">
            <a:spAutoFit/>
          </a:bodyPr>
          <a:lstStyle>
            <a:defPPr>
              <a:defRPr lang="en-US"/>
            </a:defPPr>
            <a:lvl1pPr algn="ctr"/>
          </a:lstStyle>
          <a:p>
            <a:r>
              <a:rPr lang="zh-CN" altLang="en-US" dirty="0">
                <a:solidFill>
                  <a:schemeClr val="bg1"/>
                </a:solidFill>
              </a:rPr>
              <a:t>★ </a:t>
            </a:r>
            <a:r>
              <a:rPr lang="en-US" altLang="zh-CN" dirty="0">
                <a:solidFill>
                  <a:schemeClr val="bg1"/>
                </a:solidFill>
              </a:rPr>
              <a:t>Current work</a:t>
            </a:r>
            <a:endParaRPr lang="zh-CN" altLang="en-US" dirty="0">
              <a:solidFill>
                <a:schemeClr val="bg1"/>
              </a:solidFill>
            </a:endParaRPr>
          </a:p>
        </p:txBody>
      </p:sp>
      <p:sp>
        <p:nvSpPr>
          <p:cNvPr id="49" name="文本框 48">
            <a:extLst>
              <a:ext uri="{FF2B5EF4-FFF2-40B4-BE49-F238E27FC236}">
                <a16:creationId xmlns:a16="http://schemas.microsoft.com/office/drawing/2014/main" id="{7EB30B9C-C87D-4CC9-9C12-B726B10AB4ED}"/>
              </a:ext>
            </a:extLst>
          </p:cNvPr>
          <p:cNvSpPr txBox="1"/>
          <p:nvPr/>
        </p:nvSpPr>
        <p:spPr>
          <a:xfrm>
            <a:off x="4131297" y="4651332"/>
            <a:ext cx="4822694" cy="369332"/>
          </a:xfrm>
          <a:prstGeom prst="rect">
            <a:avLst/>
          </a:prstGeom>
          <a:solidFill>
            <a:schemeClr val="bg1"/>
          </a:solidFill>
          <a:ln w="28575">
            <a:solidFill>
              <a:schemeClr val="accent1">
                <a:lumMod val="60000"/>
                <a:lumOff val="40000"/>
              </a:schemeClr>
            </a:solidFill>
          </a:ln>
        </p:spPr>
        <p:txBody>
          <a:bodyPr wrap="square" rtlCol="0">
            <a:spAutoFit/>
          </a:bodyPr>
          <a:lstStyle>
            <a:defPPr>
              <a:defRPr lang="en-US"/>
            </a:defPPr>
            <a:lvl1pPr algn="ctr"/>
          </a:lstStyle>
          <a:p>
            <a:r>
              <a:rPr lang="en-US" altLang="zh-CN" dirty="0"/>
              <a:t>Variable height determined by input pen pressure</a:t>
            </a:r>
            <a:endParaRPr lang="zh-CN" altLang="en-US" dirty="0"/>
          </a:p>
        </p:txBody>
      </p:sp>
      <p:sp>
        <p:nvSpPr>
          <p:cNvPr id="50" name="文本框 49">
            <a:extLst>
              <a:ext uri="{FF2B5EF4-FFF2-40B4-BE49-F238E27FC236}">
                <a16:creationId xmlns:a16="http://schemas.microsoft.com/office/drawing/2014/main" id="{21478FE8-A5AE-40C6-ADEC-29F2E463400F}"/>
              </a:ext>
            </a:extLst>
          </p:cNvPr>
          <p:cNvSpPr txBox="1"/>
          <p:nvPr/>
        </p:nvSpPr>
        <p:spPr>
          <a:xfrm>
            <a:off x="4774857" y="5088767"/>
            <a:ext cx="3792025" cy="369332"/>
          </a:xfrm>
          <a:prstGeom prst="rect">
            <a:avLst/>
          </a:prstGeom>
          <a:solidFill>
            <a:schemeClr val="bg1"/>
          </a:solidFill>
          <a:ln w="28575">
            <a:solidFill>
              <a:schemeClr val="accent1">
                <a:lumMod val="60000"/>
                <a:lumOff val="40000"/>
              </a:schemeClr>
            </a:solidFill>
          </a:ln>
        </p:spPr>
        <p:txBody>
          <a:bodyPr wrap="square" rtlCol="0">
            <a:spAutoFit/>
          </a:bodyPr>
          <a:lstStyle>
            <a:defPPr>
              <a:defRPr lang="en-US"/>
            </a:defPPr>
            <a:lvl1pPr algn="ctr"/>
          </a:lstStyle>
          <a:p>
            <a:r>
              <a:rPr lang="en-US" altLang="zh-CN" dirty="0"/>
              <a:t>Improve constraint </a:t>
            </a:r>
            <a:r>
              <a:rPr lang="en-US" altLang="zh-CN" dirty="0" err="1"/>
              <a:t>Taubin</a:t>
            </a:r>
            <a:r>
              <a:rPr lang="en-US" altLang="zh-CN" dirty="0"/>
              <a:t> smoothing</a:t>
            </a:r>
            <a:endParaRPr lang="zh-CN" altLang="en-US" dirty="0"/>
          </a:p>
        </p:txBody>
      </p:sp>
      <p:sp>
        <p:nvSpPr>
          <p:cNvPr id="53" name="文本框 52">
            <a:extLst>
              <a:ext uri="{FF2B5EF4-FFF2-40B4-BE49-F238E27FC236}">
                <a16:creationId xmlns:a16="http://schemas.microsoft.com/office/drawing/2014/main" id="{47C6E283-1A1F-4B34-B6B3-58D885C4182B}"/>
              </a:ext>
            </a:extLst>
          </p:cNvPr>
          <p:cNvSpPr txBox="1"/>
          <p:nvPr/>
        </p:nvSpPr>
        <p:spPr>
          <a:xfrm>
            <a:off x="4896922" y="5926485"/>
            <a:ext cx="3350789" cy="369332"/>
          </a:xfrm>
          <a:prstGeom prst="rect">
            <a:avLst/>
          </a:prstGeom>
          <a:solidFill>
            <a:schemeClr val="bg1"/>
          </a:solidFill>
          <a:ln w="28575">
            <a:solidFill>
              <a:schemeClr val="tx2">
                <a:lumMod val="40000"/>
                <a:lumOff val="60000"/>
              </a:schemeClr>
            </a:solidFill>
          </a:ln>
        </p:spPr>
        <p:txBody>
          <a:bodyPr wrap="square" rtlCol="0">
            <a:spAutoFit/>
          </a:bodyPr>
          <a:lstStyle>
            <a:defPPr>
              <a:defRPr lang="en-US"/>
            </a:defPPr>
            <a:lvl1pPr algn="ctr"/>
          </a:lstStyle>
          <a:p>
            <a:r>
              <a:rPr lang="en-US" altLang="zh-CN" dirty="0"/>
              <a:t>Adding and deleting folds</a:t>
            </a:r>
            <a:endParaRPr lang="zh-CN" altLang="en-US" dirty="0"/>
          </a:p>
        </p:txBody>
      </p:sp>
      <p:sp>
        <p:nvSpPr>
          <p:cNvPr id="54" name="文本框 53">
            <a:extLst>
              <a:ext uri="{FF2B5EF4-FFF2-40B4-BE49-F238E27FC236}">
                <a16:creationId xmlns:a16="http://schemas.microsoft.com/office/drawing/2014/main" id="{7040C86D-60DB-4581-A3DC-64569B9FAA2A}"/>
              </a:ext>
            </a:extLst>
          </p:cNvPr>
          <p:cNvSpPr txBox="1"/>
          <p:nvPr/>
        </p:nvSpPr>
        <p:spPr>
          <a:xfrm>
            <a:off x="4107547" y="6349286"/>
            <a:ext cx="4968530" cy="369332"/>
          </a:xfrm>
          <a:prstGeom prst="rect">
            <a:avLst/>
          </a:prstGeom>
          <a:solidFill>
            <a:schemeClr val="bg1"/>
          </a:solidFill>
          <a:ln w="28575">
            <a:solidFill>
              <a:schemeClr val="tx2">
                <a:lumMod val="40000"/>
                <a:lumOff val="60000"/>
              </a:schemeClr>
            </a:solidFill>
          </a:ln>
        </p:spPr>
        <p:txBody>
          <a:bodyPr wrap="square" rtlCol="0">
            <a:spAutoFit/>
          </a:bodyPr>
          <a:lstStyle>
            <a:defPPr>
              <a:defRPr lang="en-US"/>
            </a:defPPr>
            <a:lvl1pPr algn="ctr"/>
          </a:lstStyle>
          <a:p>
            <a:r>
              <a:rPr lang="en-US" altLang="zh-CN" dirty="0"/>
              <a:t>Solve the problem of rugged folds after smoothing</a:t>
            </a:r>
            <a:endParaRPr lang="zh-CN" altLang="en-US" dirty="0"/>
          </a:p>
        </p:txBody>
      </p:sp>
      <p:grpSp>
        <p:nvGrpSpPr>
          <p:cNvPr id="13" name="组合 12">
            <a:extLst>
              <a:ext uri="{FF2B5EF4-FFF2-40B4-BE49-F238E27FC236}">
                <a16:creationId xmlns:a16="http://schemas.microsoft.com/office/drawing/2014/main" id="{545A1972-4425-4BA4-B6E4-9F0B26BB1D37}"/>
              </a:ext>
            </a:extLst>
          </p:cNvPr>
          <p:cNvGrpSpPr/>
          <p:nvPr/>
        </p:nvGrpSpPr>
        <p:grpSpPr>
          <a:xfrm>
            <a:off x="229933" y="1857760"/>
            <a:ext cx="4413317" cy="4882950"/>
            <a:chOff x="229933" y="1857760"/>
            <a:chExt cx="4413317" cy="4882950"/>
          </a:xfrm>
        </p:grpSpPr>
        <p:grpSp>
          <p:nvGrpSpPr>
            <p:cNvPr id="8" name="组合 7">
              <a:extLst>
                <a:ext uri="{FF2B5EF4-FFF2-40B4-BE49-F238E27FC236}">
                  <a16:creationId xmlns:a16="http://schemas.microsoft.com/office/drawing/2014/main" id="{0924577D-310D-4D28-A70F-FEC4F4D9831D}"/>
                </a:ext>
              </a:extLst>
            </p:cNvPr>
            <p:cNvGrpSpPr/>
            <p:nvPr/>
          </p:nvGrpSpPr>
          <p:grpSpPr>
            <a:xfrm>
              <a:off x="390994" y="1857760"/>
              <a:ext cx="4252256" cy="2480630"/>
              <a:chOff x="390994" y="1857760"/>
              <a:chExt cx="4252256" cy="2480630"/>
            </a:xfrm>
          </p:grpSpPr>
          <p:pic>
            <p:nvPicPr>
              <p:cNvPr id="6" name="图片 5">
                <a:extLst>
                  <a:ext uri="{FF2B5EF4-FFF2-40B4-BE49-F238E27FC236}">
                    <a16:creationId xmlns:a16="http://schemas.microsoft.com/office/drawing/2014/main" id="{ABD2A19C-CA45-4BAD-BDEB-FD5AB56ECFB4}"/>
                  </a:ext>
                </a:extLst>
              </p:cNvPr>
              <p:cNvPicPr>
                <a:picLocks noChangeAspect="1"/>
              </p:cNvPicPr>
              <p:nvPr/>
            </p:nvPicPr>
            <p:blipFill>
              <a:blip r:embed="rId3"/>
              <a:stretch>
                <a:fillRect/>
              </a:stretch>
            </p:blipFill>
            <p:spPr>
              <a:xfrm>
                <a:off x="390994" y="1857760"/>
                <a:ext cx="4156957" cy="2126035"/>
              </a:xfrm>
              <a:prstGeom prst="rect">
                <a:avLst/>
              </a:prstGeom>
            </p:spPr>
          </p:pic>
          <p:sp>
            <p:nvSpPr>
              <p:cNvPr id="36" name="内容占位符 2">
                <a:extLst>
                  <a:ext uri="{FF2B5EF4-FFF2-40B4-BE49-F238E27FC236}">
                    <a16:creationId xmlns:a16="http://schemas.microsoft.com/office/drawing/2014/main" id="{0EEC44BE-CE56-43BA-8DE8-EFA59F35BDF6}"/>
                  </a:ext>
                </a:extLst>
              </p:cNvPr>
              <p:cNvSpPr txBox="1">
                <a:spLocks/>
              </p:cNvSpPr>
              <p:nvPr/>
            </p:nvSpPr>
            <p:spPr>
              <a:xfrm>
                <a:off x="2773874" y="3934198"/>
                <a:ext cx="1869376"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Shi’s result</a:t>
                </a:r>
              </a:p>
            </p:txBody>
          </p:sp>
          <p:sp>
            <p:nvSpPr>
              <p:cNvPr id="37" name="内容占位符 2">
                <a:extLst>
                  <a:ext uri="{FF2B5EF4-FFF2-40B4-BE49-F238E27FC236}">
                    <a16:creationId xmlns:a16="http://schemas.microsoft.com/office/drawing/2014/main" id="{2CE7BBAA-76B5-4977-BEFE-7D489322152E}"/>
                  </a:ext>
                </a:extLst>
              </p:cNvPr>
              <p:cNvSpPr txBox="1">
                <a:spLocks/>
              </p:cNvSpPr>
              <p:nvPr/>
            </p:nvSpPr>
            <p:spPr>
              <a:xfrm>
                <a:off x="390994" y="3934198"/>
                <a:ext cx="1869376" cy="40419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Current result</a:t>
                </a:r>
              </a:p>
            </p:txBody>
          </p:sp>
        </p:grpSp>
        <p:grpSp>
          <p:nvGrpSpPr>
            <p:cNvPr id="12" name="组合 11">
              <a:extLst>
                <a:ext uri="{FF2B5EF4-FFF2-40B4-BE49-F238E27FC236}">
                  <a16:creationId xmlns:a16="http://schemas.microsoft.com/office/drawing/2014/main" id="{5CF15A26-90E3-4EA6-BAE8-FDFC2154119C}"/>
                </a:ext>
              </a:extLst>
            </p:cNvPr>
            <p:cNvGrpSpPr/>
            <p:nvPr/>
          </p:nvGrpSpPr>
          <p:grpSpPr>
            <a:xfrm>
              <a:off x="229933" y="4267504"/>
              <a:ext cx="3725018" cy="2473206"/>
              <a:chOff x="229933" y="4267504"/>
              <a:chExt cx="3725018" cy="2473206"/>
            </a:xfrm>
          </p:grpSpPr>
          <p:grpSp>
            <p:nvGrpSpPr>
              <p:cNvPr id="11" name="组合 10">
                <a:extLst>
                  <a:ext uri="{FF2B5EF4-FFF2-40B4-BE49-F238E27FC236}">
                    <a16:creationId xmlns:a16="http://schemas.microsoft.com/office/drawing/2014/main" id="{1A617615-7A82-4DEE-B590-2D8A2B18E1A3}"/>
                  </a:ext>
                </a:extLst>
              </p:cNvPr>
              <p:cNvGrpSpPr/>
              <p:nvPr/>
            </p:nvGrpSpPr>
            <p:grpSpPr>
              <a:xfrm>
                <a:off x="229933" y="4267504"/>
                <a:ext cx="3725018" cy="2473206"/>
                <a:chOff x="229933" y="4267504"/>
                <a:chExt cx="3725018" cy="2473206"/>
              </a:xfrm>
            </p:grpSpPr>
            <p:sp>
              <p:nvSpPr>
                <p:cNvPr id="39" name="内容占位符 2">
                  <a:extLst>
                    <a:ext uri="{FF2B5EF4-FFF2-40B4-BE49-F238E27FC236}">
                      <a16:creationId xmlns:a16="http://schemas.microsoft.com/office/drawing/2014/main" id="{63AC7D7A-4C2D-4ED1-95A2-8E2DF61D8374}"/>
                    </a:ext>
                  </a:extLst>
                </p:cNvPr>
                <p:cNvSpPr txBox="1">
                  <a:spLocks/>
                </p:cNvSpPr>
                <p:nvPr/>
              </p:nvSpPr>
              <p:spPr>
                <a:xfrm>
                  <a:off x="229933" y="5461026"/>
                  <a:ext cx="1869376" cy="82340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Future work: Solve the problem of rugged folds </a:t>
                  </a:r>
                </a:p>
              </p:txBody>
            </p:sp>
            <p:pic>
              <p:nvPicPr>
                <p:cNvPr id="10" name="图片 9">
                  <a:extLst>
                    <a:ext uri="{FF2B5EF4-FFF2-40B4-BE49-F238E27FC236}">
                      <a16:creationId xmlns:a16="http://schemas.microsoft.com/office/drawing/2014/main" id="{98BC08C8-30C2-47BB-A1A5-356DB9A7859B}"/>
                    </a:ext>
                  </a:extLst>
                </p:cNvPr>
                <p:cNvPicPr>
                  <a:picLocks noChangeAspect="1"/>
                </p:cNvPicPr>
                <p:nvPr/>
              </p:nvPicPr>
              <p:blipFill>
                <a:blip r:embed="rId4"/>
                <a:stretch>
                  <a:fillRect/>
                </a:stretch>
              </p:blipFill>
              <p:spPr>
                <a:xfrm>
                  <a:off x="1942317" y="4267504"/>
                  <a:ext cx="2012634" cy="2473206"/>
                </a:xfrm>
                <a:prstGeom prst="rect">
                  <a:avLst/>
                </a:prstGeom>
              </p:spPr>
            </p:pic>
          </p:grpSp>
          <p:sp>
            <p:nvSpPr>
              <p:cNvPr id="40" name="内容占位符 2">
                <a:extLst>
                  <a:ext uri="{FF2B5EF4-FFF2-40B4-BE49-F238E27FC236}">
                    <a16:creationId xmlns:a16="http://schemas.microsoft.com/office/drawing/2014/main" id="{42B2727E-77D3-4830-8ABD-9A73AA331F41}"/>
                  </a:ext>
                </a:extLst>
              </p:cNvPr>
              <p:cNvSpPr txBox="1">
                <a:spLocks/>
              </p:cNvSpPr>
              <p:nvPr/>
            </p:nvSpPr>
            <p:spPr>
              <a:xfrm>
                <a:off x="229933" y="4619701"/>
                <a:ext cx="1869376" cy="82340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Variable height</a:t>
                </a:r>
              </a:p>
            </p:txBody>
          </p:sp>
        </p:grpSp>
      </p:grpSp>
    </p:spTree>
    <p:extLst>
      <p:ext uri="{BB962C8B-B14F-4D97-AF65-F5344CB8AC3E}">
        <p14:creationId xmlns:p14="http://schemas.microsoft.com/office/powerpoint/2010/main" val="16489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38"/>
                                        </p:tgtEl>
                                      </p:cBhvr>
                                    </p:animEffect>
                                    <p:set>
                                      <p:cBhvr>
                                        <p:cTn id="51" dur="1" fill="hold">
                                          <p:stCondLst>
                                            <p:cond delay="499"/>
                                          </p:stCondLst>
                                        </p:cTn>
                                        <p:tgtEl>
                                          <p:spTgt spid="3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7"/>
                                        </p:tgtEl>
                                      </p:cBhvr>
                                    </p:animEffect>
                                    <p:set>
                                      <p:cBhvr>
                                        <p:cTn id="60" dur="1" fill="hold">
                                          <p:stCondLst>
                                            <p:cond delay="499"/>
                                          </p:stCondLst>
                                        </p:cTn>
                                        <p:tgtEl>
                                          <p:spTgt spid="47"/>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9"/>
                                        </p:tgtEl>
                                      </p:cBhvr>
                                    </p:animEffect>
                                    <p:set>
                                      <p:cBhvr>
                                        <p:cTn id="63" dur="1" fill="hold">
                                          <p:stCondLst>
                                            <p:cond delay="499"/>
                                          </p:stCondLst>
                                        </p:cTn>
                                        <p:tgtEl>
                                          <p:spTgt spid="4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50"/>
                                        </p:tgtEl>
                                      </p:cBhvr>
                                    </p:animEffect>
                                    <p:set>
                                      <p:cBhvr>
                                        <p:cTn id="66" dur="1" fill="hold">
                                          <p:stCondLst>
                                            <p:cond delay="499"/>
                                          </p:stCondLst>
                                        </p:cTn>
                                        <p:tgtEl>
                                          <p:spTgt spid="5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46"/>
                                        </p:tgtEl>
                                      </p:cBhvr>
                                    </p:animEffect>
                                    <p:set>
                                      <p:cBhvr>
                                        <p:cTn id="69" dur="1" fill="hold">
                                          <p:stCondLst>
                                            <p:cond delay="499"/>
                                          </p:stCondLst>
                                        </p:cTn>
                                        <p:tgtEl>
                                          <p:spTgt spid="46"/>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53"/>
                                        </p:tgtEl>
                                      </p:cBhvr>
                                    </p:animEffect>
                                    <p:set>
                                      <p:cBhvr>
                                        <p:cTn id="72" dur="1" fill="hold">
                                          <p:stCondLst>
                                            <p:cond delay="499"/>
                                          </p:stCondLst>
                                        </p:cTn>
                                        <p:tgtEl>
                                          <p:spTgt spid="5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4"/>
                                        </p:tgtEl>
                                      </p:cBhvr>
                                    </p:animEffect>
                                    <p:set>
                                      <p:cBhvr>
                                        <p:cTn id="75"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8" grpId="0" animBg="1"/>
      <p:bldP spid="38" grpId="1" animBg="1"/>
      <p:bldP spid="46" grpId="0" animBg="1"/>
      <p:bldP spid="46" grpId="1" animBg="1"/>
      <p:bldP spid="47" grpId="0" animBg="1"/>
      <p:bldP spid="47" grpId="1" animBg="1"/>
      <p:bldP spid="49" grpId="0" animBg="1"/>
      <p:bldP spid="49" grpId="1" animBg="1"/>
      <p:bldP spid="50" grpId="0" animBg="1"/>
      <p:bldP spid="50" grpId="1" animBg="1"/>
      <p:bldP spid="53" grpId="0" animBg="1"/>
      <p:bldP spid="53" grpId="1" animBg="1"/>
      <p:bldP spid="54" grpId="0" animBg="1"/>
      <p:bldP spid="54" grpId="1" animBg="1"/>
    </p:bldLst>
  </p:timing>
</p:sld>
</file>

<file path=ppt/theme/theme1.xml><?xml version="1.0" encoding="utf-8"?>
<a:theme xmlns:a="http://schemas.openxmlformats.org/drawingml/2006/main" name="红利">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8569</TotalTime>
  <Words>2023</Words>
  <Application>Microsoft Office PowerPoint</Application>
  <PresentationFormat>全屏显示(4:3)</PresentationFormat>
  <Paragraphs>182</Paragraphs>
  <Slides>11</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Consolas</vt:lpstr>
      <vt:lpstr>Gill Sans MT</vt:lpstr>
      <vt:lpstr>Wingdings 2</vt:lpstr>
      <vt:lpstr>红利</vt:lpstr>
      <vt:lpstr>Interactive Sketch-based Method for Generating Realistic Cloth Graphics from 3D Model</vt:lpstr>
      <vt:lpstr>Research Background</vt:lpstr>
      <vt:lpstr>Research Background</vt:lpstr>
      <vt:lpstr>Research Propose and Final Goal</vt:lpstr>
      <vt:lpstr>Related Works</vt:lpstr>
      <vt:lpstr>Related Works</vt:lpstr>
      <vt:lpstr>Processing Method</vt:lpstr>
      <vt:lpstr>Processing Method</vt:lpstr>
      <vt:lpstr>Processing Method</vt:lpstr>
      <vt:lpstr>Processing Method</vt:lpstr>
      <vt:lpstr>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Sketch-based Method for Generating Realistic Cloth Graphics from 3D Model</dc:title>
  <dc:creator>雨霏 郑</dc:creator>
  <cp:lastModifiedBy>雨霏 郑</cp:lastModifiedBy>
  <cp:revision>871</cp:revision>
  <dcterms:created xsi:type="dcterms:W3CDTF">2019-08-29T02:11:29Z</dcterms:created>
  <dcterms:modified xsi:type="dcterms:W3CDTF">2019-09-18T13:58:09Z</dcterms:modified>
</cp:coreProperties>
</file>